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88" r:id="rId2"/>
    <p:sldMasterId id="2147483881" r:id="rId3"/>
  </p:sldMasterIdLst>
  <p:notesMasterIdLst>
    <p:notesMasterId r:id="rId42"/>
  </p:notesMasterIdLst>
  <p:sldIdLst>
    <p:sldId id="1082" r:id="rId4"/>
    <p:sldId id="1061" r:id="rId5"/>
    <p:sldId id="1067" r:id="rId6"/>
    <p:sldId id="1091" r:id="rId7"/>
    <p:sldId id="1063" r:id="rId8"/>
    <p:sldId id="1066" r:id="rId9"/>
    <p:sldId id="1071" r:id="rId10"/>
    <p:sldId id="1062" r:id="rId11"/>
    <p:sldId id="1099" r:id="rId12"/>
    <p:sldId id="1100" r:id="rId13"/>
    <p:sldId id="1101" r:id="rId14"/>
    <p:sldId id="1086" r:id="rId15"/>
    <p:sldId id="1102" r:id="rId16"/>
    <p:sldId id="1072" r:id="rId17"/>
    <p:sldId id="1088" r:id="rId18"/>
    <p:sldId id="1087" r:id="rId19"/>
    <p:sldId id="1104" r:id="rId20"/>
    <p:sldId id="1073" r:id="rId21"/>
    <p:sldId id="1105" r:id="rId22"/>
    <p:sldId id="1074" r:id="rId23"/>
    <p:sldId id="1089" r:id="rId24"/>
    <p:sldId id="1108" r:id="rId25"/>
    <p:sldId id="1083" r:id="rId26"/>
    <p:sldId id="1085" r:id="rId27"/>
    <p:sldId id="1076" r:id="rId28"/>
    <p:sldId id="1078" r:id="rId29"/>
    <p:sldId id="1077" r:id="rId30"/>
    <p:sldId id="1079" r:id="rId31"/>
    <p:sldId id="1080" r:id="rId32"/>
    <p:sldId id="1081" r:id="rId33"/>
    <p:sldId id="1069" r:id="rId34"/>
    <p:sldId id="1106" r:id="rId35"/>
    <p:sldId id="1107" r:id="rId36"/>
    <p:sldId id="1068" r:id="rId37"/>
    <p:sldId id="1070" r:id="rId38"/>
    <p:sldId id="1092" r:id="rId39"/>
    <p:sldId id="1084" r:id="rId40"/>
    <p:sldId id="1090" r:id="rId41"/>
  </p:sldIdLst>
  <p:sldSz cx="12192000" cy="6858000"/>
  <p:notesSz cx="6794500" cy="9931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Christopher Eichler" initials="CE" lastIdx="2" clrIdx="0">
    <p:extLst>
      <p:ext uri="{19B8F6BF-5375-455C-9EA6-DF929625EA0E}">
        <p15:presenceInfo xmlns:p15="http://schemas.microsoft.com/office/powerpoint/2012/main" userId="Christopher Eichler" providerId="None"/>
      </p:ext>
    </p:extLst>
  </p:cmAuthor>
  <p:cmAuthor id="5" name="Philipp" initials="P" lastIdx="1" clrIdx="1">
    <p:extLst>
      <p:ext uri="{19B8F6BF-5375-455C-9EA6-DF929625EA0E}">
        <p15:presenceInfo xmlns:p15="http://schemas.microsoft.com/office/powerpoint/2012/main" userId="Philipp" providerId="None"/>
      </p:ext>
    </p:extLst>
  </p:cmAuthor>
  <p:cmAuthor id="6" name="Ants" initials="A" lastIdx="1" clrIdx="2">
    <p:extLst>
      <p:ext uri="{19B8F6BF-5375-455C-9EA6-DF929625EA0E}">
        <p15:presenceInfo xmlns:p15="http://schemas.microsoft.com/office/powerpoint/2012/main" userId="Ant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EDEDE"/>
    <a:srgbClr val="EF7A14"/>
    <a:srgbClr val="24ABE1"/>
    <a:srgbClr val="3AB54A"/>
    <a:srgbClr val="EF6666"/>
    <a:srgbClr val="A9E27E"/>
    <a:srgbClr val="E7B7B7"/>
    <a:srgbClr val="40AA3D"/>
    <a:srgbClr val="D2C2CA"/>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6559" autoAdjust="0"/>
  </p:normalViewPr>
  <p:slideViewPr>
    <p:cSldViewPr snapToGrid="0">
      <p:cViewPr varScale="1">
        <p:scale>
          <a:sx n="100" d="100"/>
          <a:sy n="100" d="100"/>
        </p:scale>
        <p:origin x="312" y="312"/>
      </p:cViewPr>
      <p:guideLst/>
    </p:cSldViewPr>
  </p:slideViewPr>
  <p:outlineViewPr>
    <p:cViewPr>
      <p:scale>
        <a:sx n="33" d="100"/>
        <a:sy n="33" d="100"/>
      </p:scale>
      <p:origin x="0" y="-208172"/>
    </p:cViewPr>
  </p:outlineViewPr>
  <p:notesTextViewPr>
    <p:cViewPr>
      <p:scale>
        <a:sx n="3" d="2"/>
        <a:sy n="3" d="2"/>
      </p:scale>
      <p:origin x="0" y="0"/>
    </p:cViewPr>
  </p:notesTextViewPr>
  <p:sorterViewPr>
    <p:cViewPr>
      <p:scale>
        <a:sx n="90" d="100"/>
        <a:sy n="90" d="100"/>
      </p:scale>
      <p:origin x="0" y="-170198"/>
    </p:cViewPr>
  </p:sorterViewPr>
  <p:notesViewPr>
    <p:cSldViewPr snapToGrid="0">
      <p:cViewPr varScale="1">
        <p:scale>
          <a:sx n="82" d="100"/>
          <a:sy n="82" d="100"/>
        </p:scale>
        <p:origin x="2460" y="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commentAuthors" Target="commentAuthor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086496AC-66A6-407D-AD89-07A188F69DC6}" type="datetimeFigureOut">
              <a:rPr lang="en-US" smtClean="0"/>
              <a:t>1/16/2020</a:t>
            </a:fld>
            <a:endParaRPr lang="en-U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3E617C44-AF11-4798-8609-1CCDAE01EFBF}" type="slidenum">
              <a:rPr lang="en-US" smtClean="0"/>
              <a:t>‹#›</a:t>
            </a:fld>
            <a:endParaRPr lang="en-US"/>
          </a:p>
        </p:txBody>
      </p:sp>
    </p:spTree>
    <p:extLst>
      <p:ext uri="{BB962C8B-B14F-4D97-AF65-F5344CB8AC3E}">
        <p14:creationId xmlns:p14="http://schemas.microsoft.com/office/powerpoint/2010/main" val="4020033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Questions:</a:t>
            </a:r>
          </a:p>
          <a:p>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5</a:t>
            </a:fld>
            <a:endParaRPr lang="en-US"/>
          </a:p>
        </p:txBody>
      </p:sp>
    </p:spTree>
    <p:extLst>
      <p:ext uri="{BB962C8B-B14F-4D97-AF65-F5344CB8AC3E}">
        <p14:creationId xmlns:p14="http://schemas.microsoft.com/office/powerpoint/2010/main" val="2978911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a:t>
            </a:r>
            <a:r>
              <a:rPr lang="en-US" baseline="0" dirty="0" smtClean="0"/>
              <a:t> readout pulse versus integration?</a:t>
            </a:r>
          </a:p>
          <a:p>
            <a:r>
              <a:rPr lang="en-US" baseline="0" dirty="0" smtClean="0"/>
              <a:t>Parity paper: latency = 0.6 mu s</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6</a:t>
            </a:fld>
            <a:endParaRPr lang="en-US"/>
          </a:p>
        </p:txBody>
      </p:sp>
    </p:spTree>
    <p:extLst>
      <p:ext uri="{BB962C8B-B14F-4D97-AF65-F5344CB8AC3E}">
        <p14:creationId xmlns:p14="http://schemas.microsoft.com/office/powerpoint/2010/main" val="3607231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Question</a:t>
            </a:r>
            <a:r>
              <a:rPr lang="de-DE" baseline="0" dirty="0" smtClean="0"/>
              <a:t> : if f state pop without reset goes why not </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11</a:t>
            </a:fld>
            <a:endParaRPr lang="en-US"/>
          </a:p>
        </p:txBody>
      </p:sp>
    </p:spTree>
    <p:extLst>
      <p:ext uri="{BB962C8B-B14F-4D97-AF65-F5344CB8AC3E}">
        <p14:creationId xmlns:p14="http://schemas.microsoft.com/office/powerpoint/2010/main" val="3683919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Question : remaining difference</a:t>
            </a:r>
            <a:r>
              <a:rPr lang="de-DE" baseline="0" dirty="0" smtClean="0"/>
              <a:t> with reference measurement (4.6% ?)</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13</a:t>
            </a:fld>
            <a:endParaRPr lang="en-US"/>
          </a:p>
        </p:txBody>
      </p:sp>
    </p:spTree>
    <p:extLst>
      <p:ext uri="{BB962C8B-B14F-4D97-AF65-F5344CB8AC3E}">
        <p14:creationId xmlns:p14="http://schemas.microsoft.com/office/powerpoint/2010/main" val="3001813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Why no preselection ? </a:t>
            </a:r>
          </a:p>
          <a:p>
            <a:pPr marL="171450" indent="-171450">
              <a:buFontTx/>
              <a:buChar char="-"/>
            </a:pPr>
            <a:r>
              <a:rPr lang="de-DE" dirty="0" smtClean="0"/>
              <a:t>Goal</a:t>
            </a:r>
            <a:r>
              <a:rPr lang="de-DE" baseline="0" dirty="0" smtClean="0"/>
              <a:t> was to use active reset, but could not due to firmware upgrade</a:t>
            </a:r>
          </a:p>
          <a:p>
            <a:pPr marL="171450" indent="-171450">
              <a:buFontTx/>
              <a:buChar char="-"/>
            </a:pPr>
            <a:r>
              <a:rPr lang="de-DE" baseline="0" dirty="0" smtClean="0"/>
              <a:t>XLD has much cooler qubits</a:t>
            </a:r>
          </a:p>
          <a:p>
            <a:pPr marL="171450" indent="-171450">
              <a:buFontTx/>
              <a:buChar char="-"/>
            </a:pPr>
            <a:r>
              <a:rPr lang="de-DE" baseline="0" dirty="0" smtClean="0"/>
              <a:t>Not crucial for comparison with CZ</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19</a:t>
            </a:fld>
            <a:endParaRPr lang="en-US"/>
          </a:p>
        </p:txBody>
      </p:sp>
    </p:spTree>
    <p:extLst>
      <p:ext uri="{BB962C8B-B14F-4D97-AF65-F5344CB8AC3E}">
        <p14:creationId xmlns:p14="http://schemas.microsoft.com/office/powerpoint/2010/main" val="3068202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t>
            </a:r>
            <a:r>
              <a:rPr lang="en-US" baseline="0" dirty="0" smtClean="0"/>
              <a:t> is the product of two rows  (by column elements)</a:t>
            </a:r>
          </a:p>
          <a:p>
            <a:r>
              <a:rPr lang="en-US" baseline="0" dirty="0" smtClean="0"/>
              <a:t>h is sum of (product of a column – 2)</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24</a:t>
            </a:fld>
            <a:endParaRPr lang="en-US"/>
          </a:p>
        </p:txBody>
      </p:sp>
    </p:spTree>
    <p:extLst>
      <p:ext uri="{BB962C8B-B14F-4D97-AF65-F5344CB8AC3E}">
        <p14:creationId xmlns:p14="http://schemas.microsoft.com/office/powerpoint/2010/main" val="12585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figure</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26</a:t>
            </a:fld>
            <a:endParaRPr lang="en-US"/>
          </a:p>
        </p:txBody>
      </p:sp>
    </p:spTree>
    <p:extLst>
      <p:ext uri="{BB962C8B-B14F-4D97-AF65-F5344CB8AC3E}">
        <p14:creationId xmlns:p14="http://schemas.microsoft.com/office/powerpoint/2010/main" val="1163915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updated figure (axis, </a:t>
            </a:r>
            <a:r>
              <a:rPr lang="en-US" dirty="0" err="1" smtClean="0"/>
              <a:t>ps</a:t>
            </a:r>
            <a:r>
              <a:rPr lang="en-US" dirty="0" smtClean="0"/>
              <a:t>)</a:t>
            </a:r>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27</a:t>
            </a:fld>
            <a:endParaRPr lang="en-US"/>
          </a:p>
        </p:txBody>
      </p:sp>
    </p:spTree>
    <p:extLst>
      <p:ext uri="{BB962C8B-B14F-4D97-AF65-F5344CB8AC3E}">
        <p14:creationId xmlns:p14="http://schemas.microsoft.com/office/powerpoint/2010/main" val="917865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3E617C44-AF11-4798-8609-1CCDAE01EFBF}" type="slidenum">
              <a:rPr lang="en-US" smtClean="0"/>
              <a:t>35</a:t>
            </a:fld>
            <a:endParaRPr lang="en-US"/>
          </a:p>
        </p:txBody>
      </p:sp>
    </p:spTree>
    <p:extLst>
      <p:ext uri="{BB962C8B-B14F-4D97-AF65-F5344CB8AC3E}">
        <p14:creationId xmlns:p14="http://schemas.microsoft.com/office/powerpoint/2010/main" val="1267466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977" y="4563876"/>
            <a:ext cx="11542457"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add subtitle</a:t>
            </a:r>
            <a:endParaRPr lang="en-GB" dirty="0"/>
          </a:p>
        </p:txBody>
      </p:sp>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2" name="Titel 1"/>
          <p:cNvSpPr>
            <a:spLocks noGrp="1"/>
          </p:cNvSpPr>
          <p:nvPr>
            <p:ph type="ctrTitle" hasCustomPrompt="1"/>
          </p:nvPr>
        </p:nvSpPr>
        <p:spPr>
          <a:xfrm>
            <a:off x="323977" y="3429000"/>
            <a:ext cx="11542457"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smtClean="0"/>
              <a:t>Add title</a:t>
            </a:r>
            <a:endParaRPr lang="en-GB" dirty="0"/>
          </a:p>
        </p:txBody>
      </p:sp>
      <p:sp>
        <p:nvSpPr>
          <p:cNvPr id="7" name="Fußzeilenplatzhalter 6"/>
          <p:cNvSpPr>
            <a:spLocks noGrp="1"/>
          </p:cNvSpPr>
          <p:nvPr>
            <p:ph type="ftr" sz="quarter" idx="13"/>
          </p:nvPr>
        </p:nvSpPr>
        <p:spPr/>
        <p:txBody>
          <a:bodyPr/>
          <a:lstStyle/>
          <a:p>
            <a:r>
              <a:rPr lang="de-DE" dirty="0" smtClean="0">
                <a:solidFill>
                  <a:prstClr val="black"/>
                </a:solidFill>
              </a:rPr>
              <a:t>Nathan Lacroix, ETH Zurich</a:t>
            </a:r>
            <a:endParaRPr lang="en-GB" dirty="0">
              <a:solidFill>
                <a:prstClr val="black"/>
              </a:solidFill>
            </a:endParaRPr>
          </a:p>
        </p:txBody>
      </p:sp>
      <p:sp>
        <p:nvSpPr>
          <p:cNvPr id="9" name="Bildplatzhalter 8"/>
          <p:cNvSpPr>
            <a:spLocks noGrp="1"/>
          </p:cNvSpPr>
          <p:nvPr>
            <p:ph type="pic" sz="quarter" idx="14"/>
          </p:nvPr>
        </p:nvSpPr>
        <p:spPr>
          <a:xfrm>
            <a:off x="323977" y="619200"/>
            <a:ext cx="11542458" cy="2809800"/>
          </a:xfrm>
        </p:spPr>
        <p:txBody>
          <a:bodyPr/>
          <a:lstStyle/>
          <a:p>
            <a:r>
              <a:rPr lang="en-US" smtClean="0"/>
              <a:t>Click icon to add picture</a:t>
            </a:r>
            <a:endParaRPr lang="en-GB" dirty="0"/>
          </a:p>
        </p:txBody>
      </p:sp>
    </p:spTree>
    <p:extLst>
      <p:ext uri="{BB962C8B-B14F-4D97-AF65-F5344CB8AC3E}">
        <p14:creationId xmlns:p14="http://schemas.microsoft.com/office/powerpoint/2010/main" val="170190248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21733" y="0"/>
            <a:ext cx="11565467" cy="487362"/>
          </a:xfrm>
          <a:noFill/>
        </p:spPr>
        <p:txBody>
          <a:bodyPr>
            <a:noAutofit/>
          </a:bodyPr>
          <a:lstStyle>
            <a:lvl1pPr algn="l">
              <a:defRPr sz="2800" baseline="0">
                <a:solidFill>
                  <a:schemeClr val="tx1"/>
                </a:solidFill>
                <a:latin typeface="DINPro" panose="020B0504020101020102" pitchFamily="34" charset="0"/>
                <a:cs typeface="Times New Roman" panose="02020603050405020304" pitchFamily="18" charset="0"/>
              </a:defRPr>
            </a:lvl1pPr>
          </a:lstStyle>
          <a:p>
            <a:r>
              <a:rPr lang="en-US" smtClean="0"/>
              <a:t>Click to edit Master title style</a:t>
            </a:r>
            <a:endParaRPr lang="de-DE" dirty="0"/>
          </a:p>
        </p:txBody>
      </p:sp>
      <p:sp>
        <p:nvSpPr>
          <p:cNvPr id="3" name="Inhaltsplatzhalter 2"/>
          <p:cNvSpPr>
            <a:spLocks noGrp="1"/>
          </p:cNvSpPr>
          <p:nvPr>
            <p:ph idx="1"/>
          </p:nvPr>
        </p:nvSpPr>
        <p:spPr>
          <a:xfrm>
            <a:off x="321733" y="788894"/>
            <a:ext cx="11565467" cy="5337269"/>
          </a:xfrm>
        </p:spPr>
        <p:txBody>
          <a:bodyPr>
            <a:normAutofit/>
          </a:bodyPr>
          <a:lstStyle>
            <a:lvl1pPr>
              <a:defRPr sz="1800" baseline="0">
                <a:latin typeface="DINPro" panose="020B0504020101020102" pitchFamily="34" charset="0"/>
                <a:cs typeface="Times New Roman" panose="02020603050405020304" pitchFamily="18" charset="0"/>
              </a:defRPr>
            </a:lvl1pPr>
            <a:lvl2pPr>
              <a:defRPr sz="1800" baseline="0">
                <a:latin typeface="DINPro" panose="020B0504020101020102" pitchFamily="34" charset="0"/>
                <a:cs typeface="Times New Roman" panose="02020603050405020304" pitchFamily="18" charset="0"/>
              </a:defRPr>
            </a:lvl2pPr>
            <a:lvl3pPr>
              <a:defRPr sz="1800" baseline="0">
                <a:latin typeface="DINPro" panose="020B0504020101020102" pitchFamily="34" charset="0"/>
                <a:cs typeface="Times New Roman" panose="02020603050405020304" pitchFamily="18" charset="0"/>
              </a:defRPr>
            </a:lvl3pPr>
            <a:lvl4pPr>
              <a:defRPr sz="1800" baseline="0">
                <a:latin typeface="DINPro" panose="020B0504020101020102" pitchFamily="34" charset="0"/>
                <a:cs typeface="Times New Roman" panose="02020603050405020304" pitchFamily="18" charset="0"/>
              </a:defRPr>
            </a:lvl4pPr>
            <a:lvl5pPr>
              <a:defRPr sz="1800" baseline="0">
                <a:latin typeface="DINPro" panose="020B0504020101020102" pitchFamily="34" charset="0"/>
                <a:cs typeface="Times New Roman" panose="02020603050405020304" pitchFamily="18"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DE" dirty="0"/>
          </a:p>
        </p:txBody>
      </p:sp>
      <p:sp>
        <p:nvSpPr>
          <p:cNvPr id="4" name="Datumsplatzhalter 3"/>
          <p:cNvSpPr>
            <a:spLocks noGrp="1"/>
          </p:cNvSpPr>
          <p:nvPr>
            <p:ph type="dt" sz="half" idx="10"/>
          </p:nvPr>
        </p:nvSpPr>
        <p:spPr>
          <a:xfrm>
            <a:off x="321733" y="6356351"/>
            <a:ext cx="2844800" cy="365125"/>
          </a:xfrm>
        </p:spPr>
        <p:txBody>
          <a:bodyPr/>
          <a:lstStyle/>
          <a:p>
            <a:r>
              <a:rPr lang="en-US" smtClean="0">
                <a:solidFill>
                  <a:prstClr val="black">
                    <a:tint val="75000"/>
                  </a:prstClr>
                </a:solidFill>
              </a:rPr>
              <a:t>26.11.2019</a:t>
            </a:r>
            <a:endParaRPr lang="de-DE">
              <a:solidFill>
                <a:prstClr val="black">
                  <a:tint val="75000"/>
                </a:prstClr>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a:xfrm>
            <a:off x="9025467" y="6356351"/>
            <a:ext cx="2844800" cy="365125"/>
          </a:xfrm>
        </p:spPr>
        <p:txBody>
          <a:bodyPr/>
          <a:lstStyle/>
          <a:p>
            <a:fld id="{22C9CDAE-FF3D-664E-9A93-F04C0396BFD6}" type="slidenum">
              <a:rPr lang="de-DE" smtClean="0">
                <a:solidFill>
                  <a:prstClr val="black">
                    <a:tint val="75000"/>
                  </a:prstClr>
                </a:solidFill>
              </a:rPr>
              <a:pPr/>
              <a:t>‹#›</a:t>
            </a:fld>
            <a:endParaRPr lang="de-DE">
              <a:solidFill>
                <a:prstClr val="black">
                  <a:tint val="75000"/>
                </a:prstClr>
              </a:solidFill>
            </a:endParaRPr>
          </a:p>
        </p:txBody>
      </p:sp>
      <p:cxnSp>
        <p:nvCxnSpPr>
          <p:cNvPr id="9" name="Straight Connector 8"/>
          <p:cNvCxnSpPr/>
          <p:nvPr userDrawn="1"/>
        </p:nvCxnSpPr>
        <p:spPr>
          <a:xfrm flipH="1">
            <a:off x="0" y="525462"/>
            <a:ext cx="12173723"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16366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31800" y="2024064"/>
            <a:ext cx="11328400"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p:txBody>
          <a:bodyPr/>
          <a:lstStyle/>
          <a:p>
            <a:r>
              <a:rPr lang="en-US" smtClean="0"/>
              <a:t>26.11.2019</a:t>
            </a:r>
            <a:endParaRPr lang="en-GB" dirty="0"/>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solidFill>
            <a:schemeClr val="bg1"/>
          </a:solidFill>
        </p:spPr>
        <p:txBody>
          <a:bodyPr/>
          <a:lstStyle>
            <a:lvl1pPr>
              <a:defRPr/>
            </a:lvl1pPr>
          </a:lstStyle>
          <a:p>
            <a:r>
              <a:rPr lang="en-GB" dirty="0" smtClean="0"/>
              <a:t>Add title</a:t>
            </a:r>
            <a:endParaRPr lang="en-GB" dirty="0"/>
          </a:p>
        </p:txBody>
      </p:sp>
    </p:spTree>
    <p:extLst>
      <p:ext uri="{BB962C8B-B14F-4D97-AF65-F5344CB8AC3E}">
        <p14:creationId xmlns:p14="http://schemas.microsoft.com/office/powerpoint/2010/main" val="194239782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31800" y="2024064"/>
            <a:ext cx="11328400"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p:txBody>
          <a:bodyPr/>
          <a:lstStyle/>
          <a:p>
            <a:r>
              <a:rPr lang="en-US" smtClean="0"/>
              <a:t>26.11.2019</a:t>
            </a:r>
            <a:endParaRPr lang="en-GB" dirty="0"/>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solidFill>
            <a:schemeClr val="bg1"/>
          </a:solidFill>
        </p:spPr>
        <p:txBody>
          <a:bodyPr/>
          <a:lstStyle>
            <a:lvl1pPr>
              <a:defRPr/>
            </a:lvl1pPr>
          </a:lstStyle>
          <a:p>
            <a:r>
              <a:rPr lang="en-GB" dirty="0" smtClean="0"/>
              <a:t>Add title</a:t>
            </a:r>
            <a:endParaRPr lang="en-GB" dirty="0"/>
          </a:p>
        </p:txBody>
      </p:sp>
    </p:spTree>
    <p:extLst>
      <p:ext uri="{BB962C8B-B14F-4D97-AF65-F5344CB8AC3E}">
        <p14:creationId xmlns:p14="http://schemas.microsoft.com/office/powerpoint/2010/main" val="11738618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431800" y="2024064"/>
            <a:ext cx="11328400"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p:txBody>
          <a:bodyPr/>
          <a:lstStyle/>
          <a:p>
            <a:r>
              <a:rPr lang="en-US" smtClean="0"/>
              <a:t>26.11.2019</a:t>
            </a:r>
            <a:endParaRPr lang="en-GB" dirty="0"/>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solidFill>
            <a:schemeClr val="bg1"/>
          </a:solidFill>
        </p:spPr>
        <p:txBody>
          <a:bodyPr/>
          <a:lstStyle>
            <a:lvl1pPr>
              <a:defRPr/>
            </a:lvl1pPr>
          </a:lstStyle>
          <a:p>
            <a:r>
              <a:rPr lang="en-GB" dirty="0" smtClean="0"/>
              <a:t>Add title</a:t>
            </a:r>
            <a:endParaRPr lang="en-GB" dirty="0"/>
          </a:p>
        </p:txBody>
      </p:sp>
    </p:spTree>
    <p:extLst>
      <p:ext uri="{BB962C8B-B14F-4D97-AF65-F5344CB8AC3E}">
        <p14:creationId xmlns:p14="http://schemas.microsoft.com/office/powerpoint/2010/main" val="16434434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2F74A-8D6A-E947-9279-5D30D83F2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D099B9-A88C-984D-9895-B8DF5DC9D2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4FCBCE-25C7-DB41-8E0C-800B00EB00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F7F7DD-FA66-BE4E-A2DD-2692A841853A}"/>
              </a:ext>
            </a:extLst>
          </p:cNvPr>
          <p:cNvSpPr>
            <a:spLocks noGrp="1"/>
          </p:cNvSpPr>
          <p:nvPr>
            <p:ph type="dt" sz="half" idx="10"/>
          </p:nvPr>
        </p:nvSpPr>
        <p:spPr/>
        <p:txBody>
          <a:bodyPr/>
          <a:lstStyle/>
          <a:p>
            <a:r>
              <a:rPr lang="en-US" smtClean="0"/>
              <a:t>26.11.2019</a:t>
            </a:r>
            <a:endParaRPr lang="en-US"/>
          </a:p>
        </p:txBody>
      </p:sp>
      <p:sp>
        <p:nvSpPr>
          <p:cNvPr id="6" name="Footer Placeholder 5">
            <a:extLst>
              <a:ext uri="{FF2B5EF4-FFF2-40B4-BE49-F238E27FC236}">
                <a16:creationId xmlns:a16="http://schemas.microsoft.com/office/drawing/2014/main" id="{C56CF875-8491-2C4C-B792-52929C6AE9DE}"/>
              </a:ext>
            </a:extLst>
          </p:cNvPr>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7" name="Slide Number Placeholder 6">
            <a:extLst>
              <a:ext uri="{FF2B5EF4-FFF2-40B4-BE49-F238E27FC236}">
                <a16:creationId xmlns:a16="http://schemas.microsoft.com/office/drawing/2014/main" id="{94869FD5-3423-814E-A0E4-BBC8A506BCC3}"/>
              </a:ext>
            </a:extLst>
          </p:cNvPr>
          <p:cNvSpPr>
            <a:spLocks noGrp="1"/>
          </p:cNvSpPr>
          <p:nvPr>
            <p:ph type="sldNum" sz="quarter" idx="12"/>
          </p:nvPr>
        </p:nvSpPr>
        <p:spPr/>
        <p:txBody>
          <a:bodyPr/>
          <a:lstStyle/>
          <a:p>
            <a:fld id="{3973F83A-DCD0-F049-8A97-B79484090EC7}" type="slidenum">
              <a:rPr lang="en-US" smtClean="0"/>
              <a:t>‹#›</a:t>
            </a:fld>
            <a:endParaRPr lang="en-US"/>
          </a:p>
        </p:txBody>
      </p:sp>
    </p:spTree>
    <p:extLst>
      <p:ext uri="{BB962C8B-B14F-4D97-AF65-F5344CB8AC3E}">
        <p14:creationId xmlns:p14="http://schemas.microsoft.com/office/powerpoint/2010/main" val="373814401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979" y="2024067"/>
            <a:ext cx="5579823" cy="4213225"/>
          </a:xfrm>
        </p:spPr>
        <p:txBody>
          <a:bodyPr lIns="140400" rIns="0"/>
          <a:lstStyle>
            <a:lvl1pPr>
              <a:lnSpc>
                <a:spcPct val="100000"/>
              </a:lnSpc>
              <a:spcBef>
                <a:spcPts val="500"/>
              </a:spcBef>
              <a:defRPr sz="1999"/>
            </a:lvl1pPr>
            <a:lvl2pPr>
              <a:lnSpc>
                <a:spcPct val="100000"/>
              </a:lnSpc>
              <a:spcBef>
                <a:spcPts val="400"/>
              </a:spcBef>
              <a:defRPr sz="1799"/>
            </a:lvl2pPr>
            <a:lvl3pPr>
              <a:lnSpc>
                <a:spcPct val="100000"/>
              </a:lnSpc>
              <a:spcBef>
                <a:spcPts val="400"/>
              </a:spcBef>
              <a:defRPr sz="1599"/>
            </a:lvl3pPr>
            <a:lvl4pPr marL="1077482" indent="-177729">
              <a:lnSpc>
                <a:spcPct val="100000"/>
              </a:lnSpc>
              <a:spcBef>
                <a:spcPts val="400"/>
              </a:spcBef>
              <a:defRPr sz="1399"/>
            </a:lvl4pPr>
            <a:lvl5pPr>
              <a:defRPr sz="1399"/>
            </a:lvl5pPr>
            <a:lvl6pPr>
              <a:defRPr sz="1799"/>
            </a:lvl6pPr>
            <a:lvl7pPr>
              <a:defRPr sz="1799"/>
            </a:lvl7pPr>
            <a:lvl8pPr>
              <a:defRPr sz="1799"/>
            </a:lvl8pPr>
            <a:lvl9pPr>
              <a:defRPr sz="1799"/>
            </a:lvl9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p:txBody>
      </p:sp>
      <p:sp>
        <p:nvSpPr>
          <p:cNvPr id="4" name="Inhaltsplatzhalter 3"/>
          <p:cNvSpPr>
            <a:spLocks noGrp="1"/>
          </p:cNvSpPr>
          <p:nvPr>
            <p:ph sz="half" idx="2" hasCustomPrompt="1"/>
          </p:nvPr>
        </p:nvSpPr>
        <p:spPr>
          <a:xfrm>
            <a:off x="6288023" y="2024067"/>
            <a:ext cx="5569380" cy="4213225"/>
          </a:xfrm>
        </p:spPr>
        <p:txBody>
          <a:bodyPr lIns="140400" rIns="0"/>
          <a:lstStyle>
            <a:lvl1pPr>
              <a:lnSpc>
                <a:spcPct val="100000"/>
              </a:lnSpc>
              <a:spcBef>
                <a:spcPts val="500"/>
              </a:spcBef>
              <a:defRPr sz="1999"/>
            </a:lvl1pPr>
            <a:lvl2pPr>
              <a:lnSpc>
                <a:spcPct val="100000"/>
              </a:lnSpc>
              <a:spcBef>
                <a:spcPts val="400"/>
              </a:spcBef>
              <a:defRPr sz="1799"/>
            </a:lvl2pPr>
            <a:lvl3pPr>
              <a:lnSpc>
                <a:spcPct val="100000"/>
              </a:lnSpc>
              <a:spcBef>
                <a:spcPts val="400"/>
              </a:spcBef>
              <a:defRPr sz="1599"/>
            </a:lvl3pPr>
            <a:lvl4pPr>
              <a:lnSpc>
                <a:spcPct val="100000"/>
              </a:lnSpc>
              <a:spcBef>
                <a:spcPts val="400"/>
              </a:spcBef>
              <a:defRPr sz="1399"/>
            </a:lvl4pPr>
            <a:lvl5pPr>
              <a:defRPr sz="1399"/>
            </a:lvl5pPr>
            <a:lvl6pPr>
              <a:defRPr sz="1799"/>
            </a:lvl6pPr>
            <a:lvl7pPr>
              <a:defRPr sz="1799"/>
            </a:lvl7pPr>
            <a:lvl8pPr>
              <a:defRPr sz="1799"/>
            </a:lvl8pPr>
            <a:lvl9pPr>
              <a:defRPr sz="1799"/>
            </a:lvl9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p:txBody>
      </p:sp>
      <p:sp>
        <p:nvSpPr>
          <p:cNvPr id="5" name="Datumsplatzhalter 4"/>
          <p:cNvSpPr>
            <a:spLocks noGrp="1"/>
          </p:cNvSpPr>
          <p:nvPr>
            <p:ph type="dt" sz="half" idx="10"/>
          </p:nvPr>
        </p:nvSpPr>
        <p:spPr>
          <a:xfrm>
            <a:off x="10920777" y="6308726"/>
            <a:ext cx="612239" cy="468312"/>
          </a:xfrm>
          <a:prstGeom prst="rect">
            <a:avLst/>
          </a:prstGeom>
        </p:spPr>
        <p:txBody>
          <a:bodyPr/>
          <a:lstStyle/>
          <a:p>
            <a:r>
              <a:rPr lang="en-US" smtClean="0"/>
              <a:t>26.11.2019</a:t>
            </a:r>
            <a:endParaRPr lang="en-GB" dirty="0"/>
          </a:p>
        </p:txBody>
      </p:sp>
      <p:sp>
        <p:nvSpPr>
          <p:cNvPr id="6" name="Fußzeilenplatzhalter 5"/>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7" name="Foliennummernplatzhalter 6"/>
          <p:cNvSpPr>
            <a:spLocks noGrp="1"/>
          </p:cNvSpPr>
          <p:nvPr>
            <p:ph type="sldNum" sz="quarter" idx="12"/>
          </p:nvPr>
        </p:nvSpPr>
        <p:spPr>
          <a:xfrm>
            <a:off x="11629448" y="6308726"/>
            <a:ext cx="355600" cy="468312"/>
          </a:xfrm>
          <a:prstGeom prst="rect">
            <a:avLst/>
          </a:prstGeom>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977" y="620714"/>
            <a:ext cx="11542458" cy="972000"/>
          </a:xfrm>
          <a:solidFill>
            <a:schemeClr val="bg1"/>
          </a:solidFill>
        </p:spPr>
        <p:txBody>
          <a:bodyPr/>
          <a:lstStyle>
            <a:lvl1pPr>
              <a:defRPr>
                <a:latin typeface="DINPro-Bold" panose="020B0804020101020102"/>
              </a:defRPr>
            </a:lvl1pPr>
          </a:lstStyle>
          <a:p>
            <a:r>
              <a:rPr lang="en-GB" dirty="0" smtClean="0"/>
              <a:t>Add title</a:t>
            </a:r>
            <a:endParaRPr lang="en-GB" dirty="0"/>
          </a:p>
        </p:txBody>
      </p:sp>
    </p:spTree>
    <p:extLst>
      <p:ext uri="{BB962C8B-B14F-4D97-AF65-F5344CB8AC3E}">
        <p14:creationId xmlns:p14="http://schemas.microsoft.com/office/powerpoint/2010/main" val="96051960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5_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977" y="2024064"/>
            <a:ext cx="11542458"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a:xfrm>
            <a:off x="10920777" y="6308726"/>
            <a:ext cx="612239" cy="468312"/>
          </a:xfrm>
          <a:prstGeom prst="rect">
            <a:avLst/>
          </a:prstGeom>
        </p:spPr>
        <p:txBody>
          <a:bodyPr/>
          <a:lstStyle/>
          <a:p>
            <a:r>
              <a:rPr lang="en-US" smtClean="0"/>
              <a:t>26.11.2019</a:t>
            </a:r>
            <a:endParaRPr lang="en-GB" dirty="0"/>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a:xfrm>
            <a:off x="11629448" y="6308726"/>
            <a:ext cx="355600" cy="468312"/>
          </a:xfrm>
          <a:prstGeom prst="rect">
            <a:avLst/>
          </a:prstGeom>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977" y="620714"/>
            <a:ext cx="11542458" cy="972000"/>
          </a:xfrm>
          <a:solidFill>
            <a:schemeClr val="bg1"/>
          </a:solidFill>
        </p:spPr>
        <p:txBody>
          <a:bodyPr/>
          <a:lstStyle>
            <a:lvl1pPr>
              <a:defRPr/>
            </a:lvl1pPr>
          </a:lstStyle>
          <a:p>
            <a:r>
              <a:rPr lang="en-GB" dirty="0" smtClean="0"/>
              <a:t>Add title</a:t>
            </a:r>
            <a:endParaRPr lang="en-GB" dirty="0"/>
          </a:p>
        </p:txBody>
      </p:sp>
    </p:spTree>
    <p:extLst>
      <p:ext uri="{BB962C8B-B14F-4D97-AF65-F5344CB8AC3E}">
        <p14:creationId xmlns:p14="http://schemas.microsoft.com/office/powerpoint/2010/main" val="239581360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977" y="4823307"/>
            <a:ext cx="11542458" cy="1013969"/>
          </a:xfrm>
          <a:solidFill>
            <a:schemeClr val="accent1"/>
          </a:solidFill>
        </p:spPr>
        <p:txBody>
          <a:bodyPr wrap="square" lIns="144000" tIns="108000" anchor="t" anchorCtr="0"/>
          <a:lstStyle>
            <a:lvl1pPr>
              <a:lnSpc>
                <a:spcPct val="100000"/>
              </a:lnSpc>
              <a:spcBef>
                <a:spcPts val="0"/>
              </a:spcBef>
              <a:defRPr sz="2800" b="0" baseline="0">
                <a:solidFill>
                  <a:schemeClr val="bg1"/>
                </a:solidFill>
              </a:defRPr>
            </a:lvl1pPr>
          </a:lstStyle>
          <a:p>
            <a:r>
              <a:rPr lang="en-GB" dirty="0" smtClean="0"/>
              <a:t>Add title</a:t>
            </a:r>
            <a:endParaRPr lang="en-GB" dirty="0"/>
          </a:p>
        </p:txBody>
      </p:sp>
      <p:sp>
        <p:nvSpPr>
          <p:cNvPr id="3" name="Untertitel 2"/>
          <p:cNvSpPr>
            <a:spLocks noGrp="1"/>
          </p:cNvSpPr>
          <p:nvPr>
            <p:ph type="subTitle" idx="1" hasCustomPrompt="1"/>
          </p:nvPr>
        </p:nvSpPr>
        <p:spPr>
          <a:xfrm>
            <a:off x="323977" y="5809755"/>
            <a:ext cx="11542458"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add subtitle</a:t>
            </a:r>
            <a:endParaRPr lang="en-GB" dirty="0"/>
          </a:p>
        </p:txBody>
      </p:sp>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10" name="Bildplatzhalter 9"/>
          <p:cNvSpPr>
            <a:spLocks noGrp="1"/>
          </p:cNvSpPr>
          <p:nvPr>
            <p:ph type="pic" sz="quarter" idx="13" hasCustomPrompt="1"/>
          </p:nvPr>
        </p:nvSpPr>
        <p:spPr>
          <a:xfrm>
            <a:off x="323977" y="620713"/>
            <a:ext cx="11542458" cy="4204512"/>
          </a:xfrm>
          <a:noFill/>
        </p:spPr>
        <p:txBody>
          <a:bodyPr/>
          <a:lstStyle>
            <a:lvl1pPr marL="0" indent="0">
              <a:buNone/>
              <a:defRPr/>
            </a:lvl1pPr>
          </a:lstStyle>
          <a:p>
            <a:r>
              <a:rPr lang="en-US" dirty="0" smtClean="0"/>
              <a:t>Add a picture by dragging it onto the icon or by clicking on the icon</a:t>
            </a:r>
          </a:p>
        </p:txBody>
      </p:sp>
    </p:spTree>
    <p:extLst>
      <p:ext uri="{BB962C8B-B14F-4D97-AF65-F5344CB8AC3E}">
        <p14:creationId xmlns:p14="http://schemas.microsoft.com/office/powerpoint/2010/main" val="34779306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977" y="4823307"/>
            <a:ext cx="11542458"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smtClean="0"/>
              <a:t>Add title</a:t>
            </a:r>
            <a:endParaRPr lang="en-GB" dirty="0"/>
          </a:p>
        </p:txBody>
      </p:sp>
      <p:sp>
        <p:nvSpPr>
          <p:cNvPr id="3" name="Untertitel 2"/>
          <p:cNvSpPr>
            <a:spLocks noGrp="1"/>
          </p:cNvSpPr>
          <p:nvPr>
            <p:ph type="subTitle" idx="1" hasCustomPrompt="1"/>
          </p:nvPr>
        </p:nvSpPr>
        <p:spPr>
          <a:xfrm>
            <a:off x="323977" y="5809755"/>
            <a:ext cx="11542458"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add subtitle</a:t>
            </a:r>
            <a:endParaRPr lang="en-GB" dirty="0"/>
          </a:p>
        </p:txBody>
      </p:sp>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10" name="Bildplatzhalter 9"/>
          <p:cNvSpPr>
            <a:spLocks noGrp="1"/>
          </p:cNvSpPr>
          <p:nvPr>
            <p:ph type="pic" sz="quarter" idx="13" hasCustomPrompt="1"/>
          </p:nvPr>
        </p:nvSpPr>
        <p:spPr>
          <a:xfrm>
            <a:off x="323977" y="620715"/>
            <a:ext cx="11542458" cy="4204513"/>
          </a:xfrm>
          <a:noFill/>
        </p:spPr>
        <p:txBody>
          <a:bodyPr/>
          <a:lstStyle>
            <a:lvl1pPr marL="0" indent="0">
              <a:buNone/>
              <a:defRPr/>
            </a:lvl1pPr>
          </a:lstStyle>
          <a:p>
            <a:r>
              <a:rPr lang="en-US" dirty="0" smtClean="0"/>
              <a:t>Add a picture by dragging it onto the icon or by clicking on the icon</a:t>
            </a:r>
          </a:p>
        </p:txBody>
      </p:sp>
    </p:spTree>
    <p:extLst>
      <p:ext uri="{BB962C8B-B14F-4D97-AF65-F5344CB8AC3E}">
        <p14:creationId xmlns:p14="http://schemas.microsoft.com/office/powerpoint/2010/main" val="324690127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92000" cy="6858000"/>
          </a:xfrm>
        </p:spPr>
        <p:txBody>
          <a:bodyPr/>
          <a:lstStyle>
            <a:lvl1pPr marL="0" indent="0">
              <a:buNone/>
              <a:defRPr/>
            </a:lvl1pPr>
          </a:lstStyle>
          <a:p>
            <a:r>
              <a:rPr lang="en-GB" dirty="0" err="1" smtClean="0"/>
              <a:t>Bild</a:t>
            </a:r>
            <a:r>
              <a:rPr lang="en-GB" dirty="0" smtClean="0"/>
              <a:t> </a:t>
            </a:r>
            <a:r>
              <a:rPr lang="en-GB" dirty="0" err="1" smtClean="0"/>
              <a:t>durch</a:t>
            </a:r>
            <a:r>
              <a:rPr lang="en-GB" dirty="0" smtClean="0"/>
              <a:t> </a:t>
            </a:r>
            <a:r>
              <a:rPr lang="en-GB" dirty="0" err="1" smtClean="0"/>
              <a:t>Klicken</a:t>
            </a:r>
            <a:r>
              <a:rPr lang="en-GB" dirty="0" smtClean="0"/>
              <a:t> auf das Symbol </a:t>
            </a:r>
            <a:r>
              <a:rPr lang="en-GB" dirty="0" err="1" smtClean="0"/>
              <a:t>hinzufügen</a:t>
            </a:r>
            <a:r>
              <a:rPr lang="en-GB" dirty="0" smtClean="0"/>
              <a:t> und in den </a:t>
            </a:r>
            <a:r>
              <a:rPr lang="en-GB" dirty="0" err="1" smtClean="0"/>
              <a:t>Hintergrund</a:t>
            </a:r>
            <a:r>
              <a:rPr lang="en-GB" dirty="0" smtClean="0"/>
              <a:t> </a:t>
            </a:r>
            <a:r>
              <a:rPr lang="en-GB" dirty="0" err="1" smtClean="0"/>
              <a:t>stellen</a:t>
            </a:r>
            <a:endParaRPr lang="en-GB" dirty="0"/>
          </a:p>
        </p:txBody>
      </p:sp>
      <p:sp>
        <p:nvSpPr>
          <p:cNvPr id="2" name="Titel 1"/>
          <p:cNvSpPr>
            <a:spLocks noGrp="1"/>
          </p:cNvSpPr>
          <p:nvPr>
            <p:ph type="ctrTitle" hasCustomPrompt="1"/>
          </p:nvPr>
        </p:nvSpPr>
        <p:spPr>
          <a:xfrm>
            <a:off x="323976" y="1044001"/>
            <a:ext cx="11542459" cy="980062"/>
          </a:xfrm>
          <a:solidFill>
            <a:schemeClr val="bg1"/>
          </a:solidFill>
        </p:spPr>
        <p:txBody>
          <a:bodyPr wrap="square" lIns="144000" tIns="0" anchor="t" anchorCtr="0"/>
          <a:lstStyle>
            <a:lvl1pPr>
              <a:lnSpc>
                <a:spcPct val="100000"/>
              </a:lnSpc>
              <a:spcBef>
                <a:spcPts val="0"/>
              </a:spcBef>
              <a:defRPr sz="2800"/>
            </a:lvl1pPr>
          </a:lstStyle>
          <a:p>
            <a:r>
              <a:rPr lang="en-GB" dirty="0" smtClean="0"/>
              <a:t>Add title</a:t>
            </a:r>
            <a:endParaRPr lang="en-GB" dirty="0"/>
          </a:p>
        </p:txBody>
      </p:sp>
      <p:grpSp>
        <p:nvGrpSpPr>
          <p:cNvPr id="10" name="Gruppieren 9"/>
          <p:cNvGrpSpPr/>
          <p:nvPr userDrawn="1"/>
        </p:nvGrpSpPr>
        <p:grpSpPr>
          <a:xfrm>
            <a:off x="144520" y="152402"/>
            <a:ext cx="11902608"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3" name="Untertitel 2"/>
          <p:cNvSpPr>
            <a:spLocks noGrp="1"/>
          </p:cNvSpPr>
          <p:nvPr>
            <p:ph type="subTitle" idx="1" hasCustomPrompt="1"/>
          </p:nvPr>
        </p:nvSpPr>
        <p:spPr bwMode="gray">
          <a:xfrm>
            <a:off x="323977" y="620714"/>
            <a:ext cx="11542458"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smtClean="0"/>
              <a:t>Click to add subtitle</a:t>
            </a:r>
            <a:endParaRPr lang="en-GB" dirty="0"/>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127" y="306000"/>
            <a:ext cx="971440" cy="158400"/>
          </a:xfrm>
          <a:prstGeom prst="rect">
            <a:avLst/>
          </a:prstGeom>
        </p:spPr>
      </p:pic>
      <p:sp>
        <p:nvSpPr>
          <p:cNvPr id="11" name="Textfeld 10"/>
          <p:cNvSpPr txBox="1"/>
          <p:nvPr userDrawn="1"/>
        </p:nvSpPr>
        <p:spPr>
          <a:xfrm>
            <a:off x="323976" y="6957490"/>
            <a:ext cx="849961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smtClean="0">
                <a:ln>
                  <a:noFill/>
                </a:ln>
                <a:solidFill>
                  <a:prstClr val="black"/>
                </a:solidFill>
                <a:effectLst/>
                <a:uLnTx/>
                <a:uFillTx/>
                <a:latin typeface="Arial"/>
                <a:ea typeface="+mn-ea"/>
                <a:cs typeface="+mn-cs"/>
              </a:rPr>
              <a:t>Change picture: Select picture – right click – change picture</a:t>
            </a:r>
            <a:endParaRPr kumimoji="0" lang="en-GB" sz="1400" b="0" i="0" u="none" strike="noStrike" kern="1200" cap="none" spc="0" normalizeH="0" baseline="0" noProof="0" dirty="0">
              <a:ln>
                <a:noFill/>
              </a:ln>
              <a:solidFill>
                <a:prstClr val="black"/>
              </a:solidFill>
              <a:effectLst/>
              <a:uLnTx/>
              <a:uFillTx/>
              <a:latin typeface="Arial"/>
              <a:ea typeface="+mn-ea"/>
              <a:cs typeface="+mn-cs"/>
            </a:endParaRPr>
          </a:p>
        </p:txBody>
      </p:sp>
      <p:grpSp>
        <p:nvGrpSpPr>
          <p:cNvPr id="12" name="Gruppieren 11"/>
          <p:cNvGrpSpPr/>
          <p:nvPr userDrawn="1"/>
        </p:nvGrpSpPr>
        <p:grpSpPr>
          <a:xfrm>
            <a:off x="-377822" y="-385093"/>
            <a:ext cx="12423716"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31573745"/>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977" y="1440000"/>
            <a:ext cx="11542458" cy="4210046"/>
          </a:xfrm>
        </p:spPr>
        <p:txBody>
          <a:bodyPr/>
          <a:lstStyle>
            <a:lvl1pPr>
              <a:defRPr/>
            </a:lvl1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7" name="Titel 6"/>
          <p:cNvSpPr>
            <a:spLocks noGrp="1"/>
          </p:cNvSpPr>
          <p:nvPr>
            <p:ph type="title" hasCustomPrompt="1"/>
          </p:nvPr>
        </p:nvSpPr>
        <p:spPr>
          <a:xfrm>
            <a:off x="323977" y="620714"/>
            <a:ext cx="11542458" cy="540000"/>
          </a:xfrm>
          <a:noFill/>
        </p:spPr>
        <p:txBody>
          <a:bodyPr/>
          <a:lstStyle>
            <a:lvl1pPr>
              <a:defRPr/>
            </a:lvl1pPr>
          </a:lstStyle>
          <a:p>
            <a:r>
              <a:rPr lang="en-GB" dirty="0" smtClean="0"/>
              <a:t>Add title</a:t>
            </a:r>
            <a:endParaRPr lang="en-GB" dirty="0"/>
          </a:p>
        </p:txBody>
      </p:sp>
      <p:sp>
        <p:nvSpPr>
          <p:cNvPr id="8" name="Text Placeholder 7"/>
          <p:cNvSpPr>
            <a:spLocks noGrp="1"/>
          </p:cNvSpPr>
          <p:nvPr>
            <p:ph type="body" sz="quarter" idx="13" hasCustomPrompt="1"/>
          </p:nvPr>
        </p:nvSpPr>
        <p:spPr>
          <a:xfrm>
            <a:off x="323850" y="6343052"/>
            <a:ext cx="8333589" cy="425450"/>
          </a:xfrm>
        </p:spPr>
        <p:txBody>
          <a:bodyPr anchor="b"/>
          <a:lstStyle>
            <a:lvl1pPr marL="0" indent="0">
              <a:buNone/>
              <a:defRPr sz="1600">
                <a:solidFill>
                  <a:srgbClr val="1F407A"/>
                </a:solidFill>
              </a:defRPr>
            </a:lvl1pPr>
            <a:lvl2pPr marL="361950" indent="0">
              <a:buNone/>
              <a:defRPr/>
            </a:lvl2pPr>
            <a:lvl3pPr marL="627063" indent="0">
              <a:buNone/>
              <a:defRPr/>
            </a:lvl3pPr>
            <a:lvl4pPr marL="900113" indent="0">
              <a:buNone/>
              <a:defRPr/>
            </a:lvl4pPr>
            <a:lvl5pPr marL="1077913" indent="0">
              <a:buNone/>
              <a:defRPr/>
            </a:lvl5pPr>
          </a:lstStyle>
          <a:p>
            <a:pPr lvl="0"/>
            <a:r>
              <a:rPr lang="en-US" dirty="0" smtClean="0"/>
              <a:t>Reference</a:t>
            </a:r>
            <a:endParaRPr lang="en-US" dirty="0"/>
          </a:p>
        </p:txBody>
      </p:sp>
    </p:spTree>
    <p:extLst>
      <p:ext uri="{BB962C8B-B14F-4D97-AF65-F5344CB8AC3E}">
        <p14:creationId xmlns:p14="http://schemas.microsoft.com/office/powerpoint/2010/main" val="4267065532"/>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978" y="1440000"/>
            <a:ext cx="5579823" cy="4213225"/>
          </a:xfrm>
        </p:spPr>
        <p:txBody>
          <a:bodyPr lIns="140400" rIns="0"/>
          <a:lstStyle>
            <a:lvl1pPr>
              <a:lnSpc>
                <a:spcPct val="100000"/>
              </a:lnSpc>
              <a:spcBef>
                <a:spcPts val="500"/>
              </a:spcBef>
              <a:defRPr sz="1800"/>
            </a:lvl1pPr>
            <a:lvl2pPr>
              <a:lnSpc>
                <a:spcPct val="100000"/>
              </a:lnSpc>
              <a:spcBef>
                <a:spcPts val="400"/>
              </a:spcBef>
              <a:defRPr sz="1800"/>
            </a:lvl2pPr>
            <a:lvl3pPr>
              <a:lnSpc>
                <a:spcPct val="100000"/>
              </a:lnSpc>
              <a:spcBef>
                <a:spcPts val="400"/>
              </a:spcBef>
              <a:defRPr sz="1800"/>
            </a:lvl3pPr>
            <a:lvl4pPr marL="1077913" indent="-177800">
              <a:lnSpc>
                <a:spcPct val="100000"/>
              </a:lnSpc>
              <a:spcBef>
                <a:spcPts val="400"/>
              </a:spcBef>
              <a:defRPr sz="1800"/>
            </a:lvl4pPr>
            <a:lvl5pPr>
              <a:defRPr sz="1400"/>
            </a:lvl5pPr>
            <a:lvl6pPr>
              <a:defRPr sz="1800"/>
            </a:lvl6pPr>
            <a:lvl7pPr>
              <a:defRPr sz="1800"/>
            </a:lvl7pPr>
            <a:lvl8pPr>
              <a:defRPr sz="1800"/>
            </a:lvl8pPr>
            <a:lvl9pPr>
              <a:defRPr sz="1800"/>
            </a:lvl9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p:txBody>
      </p:sp>
      <p:sp>
        <p:nvSpPr>
          <p:cNvPr id="4" name="Inhaltsplatzhalter 3"/>
          <p:cNvSpPr>
            <a:spLocks noGrp="1"/>
          </p:cNvSpPr>
          <p:nvPr>
            <p:ph sz="half" idx="2" hasCustomPrompt="1"/>
          </p:nvPr>
        </p:nvSpPr>
        <p:spPr>
          <a:xfrm>
            <a:off x="6288022" y="1440000"/>
            <a:ext cx="5569380" cy="4213225"/>
          </a:xfrm>
        </p:spPr>
        <p:txBody>
          <a:bodyPr lIns="140400" rIns="0"/>
          <a:lstStyle>
            <a:lvl1pPr>
              <a:lnSpc>
                <a:spcPct val="100000"/>
              </a:lnSpc>
              <a:spcBef>
                <a:spcPts val="500"/>
              </a:spcBef>
              <a:defRPr sz="1800"/>
            </a:lvl1pPr>
            <a:lvl2pPr>
              <a:lnSpc>
                <a:spcPct val="100000"/>
              </a:lnSpc>
              <a:spcBef>
                <a:spcPts val="400"/>
              </a:spcBef>
              <a:defRPr sz="1800"/>
            </a:lvl2pPr>
            <a:lvl3pPr>
              <a:lnSpc>
                <a:spcPct val="100000"/>
              </a:lnSpc>
              <a:spcBef>
                <a:spcPts val="400"/>
              </a:spcBef>
              <a:defRPr sz="1800"/>
            </a:lvl3pPr>
            <a:lvl4pPr>
              <a:lnSpc>
                <a:spcPct val="100000"/>
              </a:lnSpc>
              <a:spcBef>
                <a:spcPts val="400"/>
              </a:spcBef>
              <a:defRPr sz="1800"/>
            </a:lvl4pPr>
            <a:lvl5pPr>
              <a:defRPr sz="1400"/>
            </a:lvl5pPr>
            <a:lvl6pPr>
              <a:defRPr sz="1800"/>
            </a:lvl6pPr>
            <a:lvl7pPr>
              <a:defRPr sz="1800"/>
            </a:lvl7pPr>
            <a:lvl8pPr>
              <a:defRPr sz="1800"/>
            </a:lvl8pPr>
            <a:lvl9pPr>
              <a:defRPr sz="1800"/>
            </a:lvl9p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p:txBody>
      </p:sp>
      <p:sp>
        <p:nvSpPr>
          <p:cNvPr id="5" name="Datumsplatzhalter 4"/>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6" name="Fußzeilenplatzhalter 5"/>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7" name="Foliennummernplatzhalter 6"/>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8" name="Titel 7"/>
          <p:cNvSpPr>
            <a:spLocks noGrp="1"/>
          </p:cNvSpPr>
          <p:nvPr>
            <p:ph type="title" hasCustomPrompt="1"/>
          </p:nvPr>
        </p:nvSpPr>
        <p:spPr>
          <a:xfrm>
            <a:off x="323977" y="620714"/>
            <a:ext cx="11542458" cy="540000"/>
          </a:xfrm>
          <a:solidFill>
            <a:schemeClr val="bg1"/>
          </a:solidFill>
        </p:spPr>
        <p:txBody>
          <a:bodyPr/>
          <a:lstStyle>
            <a:lvl1pPr>
              <a:defRPr/>
            </a:lvl1pPr>
          </a:lstStyle>
          <a:p>
            <a:r>
              <a:rPr lang="en-GB" dirty="0" smtClean="0"/>
              <a:t>Add title</a:t>
            </a:r>
            <a:endParaRPr lang="en-GB" dirty="0"/>
          </a:p>
        </p:txBody>
      </p:sp>
      <p:sp>
        <p:nvSpPr>
          <p:cNvPr id="9" name="Text Placeholder 7"/>
          <p:cNvSpPr>
            <a:spLocks noGrp="1"/>
          </p:cNvSpPr>
          <p:nvPr>
            <p:ph type="body" sz="quarter" idx="13" hasCustomPrompt="1"/>
          </p:nvPr>
        </p:nvSpPr>
        <p:spPr>
          <a:xfrm>
            <a:off x="323851" y="6325889"/>
            <a:ext cx="5640722" cy="425450"/>
          </a:xfrm>
        </p:spPr>
        <p:txBody>
          <a:bodyPr anchor="b"/>
          <a:lstStyle>
            <a:lvl1pPr marL="0" indent="0">
              <a:buNone/>
              <a:defRPr sz="1600">
                <a:solidFill>
                  <a:srgbClr val="1F407A"/>
                </a:solidFill>
              </a:defRPr>
            </a:lvl1pPr>
            <a:lvl2pPr marL="361950" indent="0">
              <a:buNone/>
              <a:defRPr/>
            </a:lvl2pPr>
            <a:lvl3pPr marL="627063" indent="0">
              <a:buNone/>
              <a:defRPr/>
            </a:lvl3pPr>
            <a:lvl4pPr marL="900113" indent="0">
              <a:buNone/>
              <a:defRPr/>
            </a:lvl4pPr>
            <a:lvl5pPr marL="1077913" indent="0">
              <a:buNone/>
              <a:defRPr/>
            </a:lvl5pPr>
          </a:lstStyle>
          <a:p>
            <a:pPr lvl="0"/>
            <a:r>
              <a:rPr lang="en-US" dirty="0" smtClean="0"/>
              <a:t>Reference</a:t>
            </a:r>
            <a:endParaRPr lang="en-US" dirty="0"/>
          </a:p>
        </p:txBody>
      </p:sp>
    </p:spTree>
    <p:extLst>
      <p:ext uri="{BB962C8B-B14F-4D97-AF65-F5344CB8AC3E}">
        <p14:creationId xmlns:p14="http://schemas.microsoft.com/office/powerpoint/2010/main" val="190524196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ußzeilenplatzhalter 2"/>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4" name="Foliennummernplatzhalter 3"/>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5" name="Titel 4"/>
          <p:cNvSpPr>
            <a:spLocks noGrp="1"/>
          </p:cNvSpPr>
          <p:nvPr>
            <p:ph type="title" hasCustomPrompt="1"/>
          </p:nvPr>
        </p:nvSpPr>
        <p:spPr>
          <a:xfrm>
            <a:off x="323977" y="620714"/>
            <a:ext cx="11542458" cy="540000"/>
          </a:xfrm>
        </p:spPr>
        <p:txBody>
          <a:bodyPr/>
          <a:lstStyle>
            <a:lvl1pPr>
              <a:defRPr/>
            </a:lvl1pPr>
          </a:lstStyle>
          <a:p>
            <a:r>
              <a:rPr lang="en-GB" dirty="0" smtClean="0"/>
              <a:t>Add title</a:t>
            </a:r>
            <a:endParaRPr lang="en-GB" dirty="0"/>
          </a:p>
        </p:txBody>
      </p:sp>
      <p:sp>
        <p:nvSpPr>
          <p:cNvPr id="6" name="Text Placeholder 7"/>
          <p:cNvSpPr>
            <a:spLocks noGrp="1"/>
          </p:cNvSpPr>
          <p:nvPr>
            <p:ph type="body" sz="quarter" idx="13" hasCustomPrompt="1"/>
          </p:nvPr>
        </p:nvSpPr>
        <p:spPr>
          <a:xfrm>
            <a:off x="323850" y="6308726"/>
            <a:ext cx="8442645" cy="425450"/>
          </a:xfrm>
        </p:spPr>
        <p:txBody>
          <a:bodyPr anchor="b"/>
          <a:lstStyle>
            <a:lvl1pPr marL="0" indent="0">
              <a:buNone/>
              <a:defRPr sz="1600">
                <a:solidFill>
                  <a:srgbClr val="1F407A"/>
                </a:solidFill>
              </a:defRPr>
            </a:lvl1pPr>
            <a:lvl2pPr marL="361950" indent="0">
              <a:buNone/>
              <a:defRPr/>
            </a:lvl2pPr>
            <a:lvl3pPr marL="627063" indent="0">
              <a:buNone/>
              <a:defRPr/>
            </a:lvl3pPr>
            <a:lvl4pPr marL="900113" indent="0">
              <a:buNone/>
              <a:defRPr/>
            </a:lvl4pPr>
            <a:lvl5pPr marL="1077913" indent="0">
              <a:buNone/>
              <a:defRPr/>
            </a:lvl5pPr>
          </a:lstStyle>
          <a:p>
            <a:pPr lvl="0"/>
            <a:r>
              <a:rPr lang="en-US" dirty="0" smtClean="0"/>
              <a:t>Reference</a:t>
            </a:r>
            <a:endParaRPr lang="en-US" dirty="0"/>
          </a:p>
        </p:txBody>
      </p:sp>
    </p:spTree>
    <p:extLst>
      <p:ext uri="{BB962C8B-B14F-4D97-AF65-F5344CB8AC3E}">
        <p14:creationId xmlns:p14="http://schemas.microsoft.com/office/powerpoint/2010/main" val="35770420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11"/>
          </p:nvPr>
        </p:nvSpPr>
        <p:spPr/>
        <p:txBody>
          <a:body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sp>
        <p:nvSpPr>
          <p:cNvPr id="10" name="Bildplatzhalter 9"/>
          <p:cNvSpPr>
            <a:spLocks noGrp="1"/>
          </p:cNvSpPr>
          <p:nvPr>
            <p:ph type="pic" sz="quarter" idx="13" hasCustomPrompt="1"/>
          </p:nvPr>
        </p:nvSpPr>
        <p:spPr>
          <a:xfrm>
            <a:off x="323977" y="620713"/>
            <a:ext cx="11542458" cy="5607860"/>
          </a:xfrm>
          <a:noFill/>
        </p:spPr>
        <p:txBody>
          <a:bodyPr/>
          <a:lstStyle>
            <a:lvl1pPr marL="0" indent="0">
              <a:buNone/>
              <a:defRPr/>
            </a:lvl1pPr>
          </a:lstStyle>
          <a:p>
            <a:r>
              <a:rPr lang="en-US" dirty="0" smtClean="0"/>
              <a:t>Add a picture by dragging it onto the icon or by clicking on the icon</a:t>
            </a:r>
          </a:p>
        </p:txBody>
      </p:sp>
    </p:spTree>
    <p:extLst>
      <p:ext uri="{BB962C8B-B14F-4D97-AF65-F5344CB8AC3E}">
        <p14:creationId xmlns:p14="http://schemas.microsoft.com/office/powerpoint/2010/main" val="7665105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92000"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Datumsplatzhalt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ußzeilenplatzhalter 2"/>
          <p:cNvSpPr>
            <a:spLocks noGrp="1"/>
          </p:cNvSpPr>
          <p:nvPr>
            <p:ph type="ftr" sz="quarter" idx="11"/>
          </p:nvPr>
        </p:nvSpPr>
        <p:spPr/>
        <p:txBody>
          <a:bodyPr/>
          <a:lstStyle/>
          <a:p>
            <a:r>
              <a:rPr lang="de-DE" smtClean="0">
                <a:solidFill>
                  <a:prstClr val="black"/>
                </a:solidFill>
              </a:rPr>
              <a:t>Christian Kraglund Andersen, ETH Zurich</a:t>
            </a:r>
            <a:endParaRPr lang="en-GB" dirty="0">
              <a:solidFill>
                <a:prstClr val="black"/>
              </a:solidFill>
            </a:endParaRPr>
          </a:p>
        </p:txBody>
      </p:sp>
      <p:sp>
        <p:nvSpPr>
          <p:cNvPr id="4" name="Foliennummernplatzhalter 3"/>
          <p:cNvSpPr>
            <a:spLocks noGrp="1"/>
          </p:cNvSpPr>
          <p:nvPr>
            <p:ph type="sldNum" sz="quarter" idx="12"/>
          </p:nvPr>
        </p:nvSpPr>
        <p:spPr/>
        <p:txBody>
          <a:bodyPr/>
          <a:lstStyle/>
          <a:p>
            <a:fld id="{6C6AE60A-B69C-4790-82F7-3882EDF23186}" type="slidenum">
              <a:rPr lang="en-GB" smtClean="0">
                <a:solidFill>
                  <a:prstClr val="black"/>
                </a:solidFill>
              </a:rPr>
              <a:pPr/>
              <a:t>‹#›</a:t>
            </a:fld>
            <a:endParaRPr lang="en-GB" dirty="0">
              <a:solidFill>
                <a:prstClr val="black"/>
              </a:solidFill>
            </a:endParaRPr>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127" y="306000"/>
            <a:ext cx="967356" cy="157734"/>
          </a:xfrm>
          <a:prstGeom prst="rect">
            <a:avLst/>
          </a:prstGeom>
        </p:spPr>
      </p:pic>
    </p:spTree>
    <p:extLst>
      <p:ext uri="{BB962C8B-B14F-4D97-AF65-F5344CB8AC3E}">
        <p14:creationId xmlns:p14="http://schemas.microsoft.com/office/powerpoint/2010/main" val="143403829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822" y="-385093"/>
            <a:ext cx="12423716"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520" y="152402"/>
            <a:ext cx="11902608"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4" name="Datumsplatzhalter 3"/>
          <p:cNvSpPr>
            <a:spLocks noGrp="1"/>
          </p:cNvSpPr>
          <p:nvPr>
            <p:ph type="dt" sz="half" idx="2"/>
          </p:nvPr>
        </p:nvSpPr>
        <p:spPr>
          <a:xfrm>
            <a:off x="10920777" y="6308726"/>
            <a:ext cx="612239" cy="468312"/>
          </a:xfrm>
          <a:prstGeom prst="rect">
            <a:avLst/>
          </a:prstGeom>
        </p:spPr>
        <p:txBody>
          <a:bodyPr vert="horz" wrap="none" lIns="0" tIns="0" rIns="0" bIns="0" rtlCol="0" anchor="ctr"/>
          <a:lstStyle>
            <a:lvl1pPr algn="ctr">
              <a:defRPr sz="800">
                <a:solidFill>
                  <a:schemeClr val="tx1"/>
                </a:solidFill>
                <a:latin typeface="DINPro" panose="020B0504020101020102" pitchFamily="34" charset="0"/>
              </a:defRPr>
            </a:lvl1pPr>
          </a:lstStyle>
          <a:p>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3"/>
          </p:nvPr>
        </p:nvSpPr>
        <p:spPr>
          <a:xfrm>
            <a:off x="6096795" y="6308726"/>
            <a:ext cx="4633693" cy="459776"/>
          </a:xfrm>
          <a:prstGeom prst="rect">
            <a:avLst/>
          </a:prstGeom>
        </p:spPr>
        <p:txBody>
          <a:bodyPr vert="horz" wrap="none" lIns="0" tIns="0" rIns="0" bIns="0" rtlCol="0" anchor="ctr"/>
          <a:lstStyle>
            <a:lvl1pPr algn="r">
              <a:defRPr sz="800">
                <a:solidFill>
                  <a:schemeClr val="tx1"/>
                </a:solidFill>
                <a:latin typeface="DINPro" panose="020B0504020101020102" pitchFamily="34" charset="0"/>
              </a:defRPr>
            </a:lvl1p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4"/>
          </p:nvPr>
        </p:nvSpPr>
        <p:spPr>
          <a:xfrm>
            <a:off x="11629448" y="6308726"/>
            <a:ext cx="355600" cy="468312"/>
          </a:xfrm>
          <a:prstGeom prst="rect">
            <a:avLst/>
          </a:prstGeom>
        </p:spPr>
        <p:txBody>
          <a:bodyPr vert="horz" wrap="none" lIns="0" tIns="0" rIns="0" bIns="0" rtlCol="0" anchor="ctr"/>
          <a:lstStyle>
            <a:lvl1pPr algn="ctr">
              <a:defRPr sz="800">
                <a:solidFill>
                  <a:schemeClr val="tx1"/>
                </a:solidFill>
                <a:latin typeface="DINPro" panose="020B0504020101020102" pitchFamily="34" charset="0"/>
              </a:defRPr>
            </a:lvl1pPr>
          </a:lstStyle>
          <a:p>
            <a:fld id="{6C6AE60A-B69C-4790-82F7-3882EDF23186}" type="slidenum">
              <a:rPr lang="en-GB" smtClean="0">
                <a:solidFill>
                  <a:prstClr val="black"/>
                </a:solidFill>
              </a:rPr>
              <a:pPr/>
              <a:t>‹#›</a:t>
            </a:fld>
            <a:endParaRPr lang="en-GB" dirty="0">
              <a:solidFill>
                <a:prstClr val="black"/>
              </a:solidFill>
            </a:endParaRPr>
          </a:p>
        </p:txBody>
      </p:sp>
      <p:sp>
        <p:nvSpPr>
          <p:cNvPr id="3" name="Textplatzhalter 2"/>
          <p:cNvSpPr>
            <a:spLocks noGrp="1"/>
          </p:cNvSpPr>
          <p:nvPr>
            <p:ph type="body" idx="1"/>
          </p:nvPr>
        </p:nvSpPr>
        <p:spPr>
          <a:xfrm>
            <a:off x="323977" y="1440000"/>
            <a:ext cx="11533424" cy="4213224"/>
          </a:xfrm>
          <a:prstGeom prst="rect">
            <a:avLst/>
          </a:prstGeom>
          <a:noFill/>
        </p:spPr>
        <p:txBody>
          <a:bodyPr vert="horz" lIns="140400" tIns="0" rIns="144000" bIns="0" rtlCol="0">
            <a:noAutofit/>
          </a:body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16" name="Textfeld 15"/>
          <p:cNvSpPr txBox="1"/>
          <p:nvPr/>
        </p:nvSpPr>
        <p:spPr>
          <a:xfrm>
            <a:off x="11540778" y="6300190"/>
            <a:ext cx="141277" cy="468312"/>
          </a:xfrm>
          <a:prstGeom prst="rect">
            <a:avLst/>
          </a:prstGeom>
          <a:noFill/>
        </p:spPr>
        <p:txBody>
          <a:bodyPr wrap="none" lIns="36000" rIns="36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Textfeld 17"/>
          <p:cNvSpPr txBox="1"/>
          <p:nvPr/>
        </p:nvSpPr>
        <p:spPr>
          <a:xfrm>
            <a:off x="10783289" y="6300189"/>
            <a:ext cx="141277" cy="468312"/>
          </a:xfrm>
          <a:prstGeom prst="rect">
            <a:avLst/>
          </a:prstGeom>
          <a:noFill/>
        </p:spPr>
        <p:txBody>
          <a:bodyPr wrap="none" lIns="36000" rIns="36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Titelplatzhalter 1"/>
          <p:cNvSpPr>
            <a:spLocks noGrp="1"/>
          </p:cNvSpPr>
          <p:nvPr>
            <p:ph type="title"/>
          </p:nvPr>
        </p:nvSpPr>
        <p:spPr bwMode="gray">
          <a:xfrm>
            <a:off x="323976" y="620714"/>
            <a:ext cx="11533425" cy="540000"/>
          </a:xfrm>
          <a:prstGeom prst="rect">
            <a:avLst/>
          </a:prstGeom>
          <a:noFill/>
        </p:spPr>
        <p:txBody>
          <a:bodyPr vert="horz" lIns="144000" tIns="54000" rIns="14400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7" name="Textfeld 6"/>
          <p:cNvSpPr txBox="1"/>
          <p:nvPr/>
        </p:nvSpPr>
        <p:spPr>
          <a:xfrm>
            <a:off x="323977" y="6308727"/>
            <a:ext cx="5772023" cy="459774"/>
          </a:xfrm>
          <a:prstGeom prst="rect">
            <a:avLst/>
          </a:prstGeom>
          <a:noFill/>
        </p:spPr>
        <p:txBody>
          <a:bodyPr wrap="square" lIns="0" r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1200" cap="none" spc="0" normalizeH="0" baseline="0" noProof="0" dirty="0" smtClean="0">
              <a:ln>
                <a:noFill/>
              </a:ln>
              <a:solidFill>
                <a:prstClr val="black"/>
              </a:solidFill>
              <a:effectLst/>
              <a:uLnTx/>
              <a:uFillTx/>
              <a:latin typeface="Arial"/>
              <a:ea typeface="+mn-ea"/>
              <a:cs typeface="+mn-cs"/>
            </a:endParaRPr>
          </a:p>
        </p:txBody>
      </p:sp>
      <p:pic>
        <p:nvPicPr>
          <p:cNvPr id="17" name="Bild 18" descr="g_eth_logo_kurz_neg_Schutzraum.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4127" y="306000"/>
            <a:ext cx="971440" cy="158400"/>
          </a:xfrm>
          <a:prstGeom prst="rect">
            <a:avLst/>
          </a:prstGeom>
        </p:spPr>
      </p:pic>
    </p:spTree>
    <p:extLst>
      <p:ext uri="{BB962C8B-B14F-4D97-AF65-F5344CB8AC3E}">
        <p14:creationId xmlns:p14="http://schemas.microsoft.com/office/powerpoint/2010/main" val="18425555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8" r:id="rId10"/>
    <p:sldLayoutId id="2147483686" r:id="rId11"/>
    <p:sldLayoutId id="2147483687" r:id="rId12"/>
    <p:sldLayoutId id="2147483688" r:id="rId13"/>
  </p:sldLayoutIdLst>
  <p:transition>
    <p:fade/>
  </p:transition>
  <p:timing>
    <p:tnLst>
      <p:par>
        <p:cTn id="1" dur="indefinite" restart="never" nodeType="tmRoot"/>
      </p:par>
    </p:tnLst>
  </p:timing>
  <p:hf hdr="0"/>
  <p:txStyles>
    <p:titleStyle>
      <a:lvl1pPr algn="l" defTabSz="914400" rtl="0" eaLnBrk="1" latinLnBrk="0" hangingPunct="1">
        <a:lnSpc>
          <a:spcPct val="100000"/>
        </a:lnSpc>
        <a:spcBef>
          <a:spcPct val="0"/>
        </a:spcBef>
        <a:buNone/>
        <a:defRPr sz="2800" b="1" kern="1200">
          <a:solidFill>
            <a:schemeClr val="tx1"/>
          </a:solidFill>
          <a:latin typeface="DINPro-Bold" panose="020B0804020101020102" pitchFamily="34" charset="0"/>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04">
          <p15:clr>
            <a:srgbClr val="F26B43"/>
          </p15:clr>
        </p15:guide>
        <p15:guide id="8" pos="7467">
          <p15:clr>
            <a:srgbClr val="F26B43"/>
          </p15:clr>
        </p15:guide>
        <p15:guide id="9" pos="7581">
          <p15:clr>
            <a:srgbClr val="F26B43"/>
          </p15:clr>
        </p15:guide>
        <p15:guide id="10" orient="horz" pos="3997">
          <p15:clr>
            <a:srgbClr val="F26B43"/>
          </p15:clr>
        </p15:guide>
        <p15:guide id="11" orient="horz" pos="426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822" y="-385093"/>
            <a:ext cx="12423716"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520" y="152404"/>
            <a:ext cx="11902608"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4" name="Datumsplatzhalter 3"/>
          <p:cNvSpPr>
            <a:spLocks noGrp="1"/>
          </p:cNvSpPr>
          <p:nvPr>
            <p:ph type="dt" sz="half" idx="2"/>
          </p:nvPr>
        </p:nvSpPr>
        <p:spPr>
          <a:xfrm>
            <a:off x="10920778" y="6308726"/>
            <a:ext cx="612239" cy="468312"/>
          </a:xfrm>
          <a:prstGeom prst="rect">
            <a:avLst/>
          </a:prstGeom>
        </p:spPr>
        <p:txBody>
          <a:bodyPr vert="horz" wrap="none" lIns="0" tIns="0" rIns="0" bIns="0" rtlCol="0" anchor="ctr"/>
          <a:lstStyle>
            <a:lvl1pPr algn="ctr">
              <a:defRPr sz="600">
                <a:solidFill>
                  <a:schemeClr val="tx1"/>
                </a:solidFill>
                <a:latin typeface="DINPro" panose="020B0504020101020102" pitchFamily="34" charset="0"/>
              </a:defRPr>
            </a:lvl1pPr>
          </a:lstStyle>
          <a:p>
            <a:pPr defTabSz="685800"/>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3"/>
          </p:nvPr>
        </p:nvSpPr>
        <p:spPr>
          <a:xfrm>
            <a:off x="6096796" y="6308726"/>
            <a:ext cx="4633693" cy="459776"/>
          </a:xfrm>
          <a:prstGeom prst="rect">
            <a:avLst/>
          </a:prstGeom>
        </p:spPr>
        <p:txBody>
          <a:bodyPr vert="horz" wrap="none" lIns="0" tIns="0" rIns="0" bIns="0" rtlCol="0" anchor="ctr"/>
          <a:lstStyle>
            <a:lvl1pPr algn="r">
              <a:defRPr sz="600">
                <a:solidFill>
                  <a:schemeClr val="tx1"/>
                </a:solidFill>
                <a:latin typeface="DINPro" panose="020B0504020101020102" pitchFamily="34" charset="0"/>
              </a:defRPr>
            </a:lvl1pPr>
          </a:lstStyle>
          <a:p>
            <a:r>
              <a:rPr lang="de-DE" dirty="0" smtClean="0">
                <a:solidFill>
                  <a:prstClr val="black"/>
                </a:solidFill>
              </a:rPr>
              <a:t>Nathan Lacroix, ETH Zurich</a:t>
            </a:r>
            <a:endParaRPr lang="en-GB" dirty="0">
              <a:solidFill>
                <a:prstClr val="black"/>
              </a:solidFill>
            </a:endParaRPr>
          </a:p>
        </p:txBody>
      </p:sp>
      <p:sp>
        <p:nvSpPr>
          <p:cNvPr id="6" name="Foliennummernplatzhalter 5"/>
          <p:cNvSpPr>
            <a:spLocks noGrp="1"/>
          </p:cNvSpPr>
          <p:nvPr>
            <p:ph type="sldNum" sz="quarter" idx="4"/>
          </p:nvPr>
        </p:nvSpPr>
        <p:spPr>
          <a:xfrm>
            <a:off x="11629448" y="6308726"/>
            <a:ext cx="355600" cy="468312"/>
          </a:xfrm>
          <a:prstGeom prst="rect">
            <a:avLst/>
          </a:prstGeom>
        </p:spPr>
        <p:txBody>
          <a:bodyPr vert="horz" wrap="none" lIns="0" tIns="0" rIns="0" bIns="0" rtlCol="0" anchor="ctr"/>
          <a:lstStyle>
            <a:lvl1pPr algn="ctr">
              <a:defRPr sz="600">
                <a:solidFill>
                  <a:schemeClr val="tx1"/>
                </a:solidFill>
                <a:latin typeface="DINPro" panose="020B0504020101020102" pitchFamily="34" charset="0"/>
              </a:defRPr>
            </a:lvl1pPr>
          </a:lstStyle>
          <a:p>
            <a:pPr defTabSz="685800"/>
            <a:fld id="{6C6AE60A-B69C-4790-82F7-3882EDF23186}" type="slidenum">
              <a:rPr lang="en-GB" smtClean="0">
                <a:solidFill>
                  <a:prstClr val="black"/>
                </a:solidFill>
              </a:rPr>
              <a:pPr defTabSz="685800"/>
              <a:t>‹#›</a:t>
            </a:fld>
            <a:endParaRPr lang="en-GB" dirty="0">
              <a:solidFill>
                <a:prstClr val="black"/>
              </a:solidFill>
            </a:endParaRPr>
          </a:p>
        </p:txBody>
      </p:sp>
      <p:sp>
        <p:nvSpPr>
          <p:cNvPr id="3" name="Textplatzhalter 2"/>
          <p:cNvSpPr>
            <a:spLocks noGrp="1"/>
          </p:cNvSpPr>
          <p:nvPr>
            <p:ph type="body" idx="1"/>
          </p:nvPr>
        </p:nvSpPr>
        <p:spPr>
          <a:xfrm>
            <a:off x="323977" y="1440000"/>
            <a:ext cx="11533424" cy="4213224"/>
          </a:xfrm>
          <a:prstGeom prst="rect">
            <a:avLst/>
          </a:prstGeom>
          <a:noFill/>
        </p:spPr>
        <p:txBody>
          <a:bodyPr vert="horz" lIns="140400" tIns="0" rIns="144000" bIns="0" rtlCol="0">
            <a:noAutofit/>
          </a:body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16" name="Textfeld 15"/>
          <p:cNvSpPr txBox="1"/>
          <p:nvPr/>
        </p:nvSpPr>
        <p:spPr>
          <a:xfrm>
            <a:off x="11540779" y="6300190"/>
            <a:ext cx="141277" cy="468312"/>
          </a:xfrm>
          <a:prstGeom prst="rect">
            <a:avLst/>
          </a:prstGeom>
          <a:noFill/>
        </p:spPr>
        <p:txBody>
          <a:bodyPr wrap="none" lIns="27000" rIns="2700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600"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Textfeld 17"/>
          <p:cNvSpPr txBox="1"/>
          <p:nvPr/>
        </p:nvSpPr>
        <p:spPr>
          <a:xfrm>
            <a:off x="10783290" y="6300189"/>
            <a:ext cx="141277" cy="468312"/>
          </a:xfrm>
          <a:prstGeom prst="rect">
            <a:avLst/>
          </a:prstGeom>
          <a:noFill/>
        </p:spPr>
        <p:txBody>
          <a:bodyPr wrap="none" lIns="27000" rIns="2700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6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Titelplatzhalter 1"/>
          <p:cNvSpPr>
            <a:spLocks noGrp="1"/>
          </p:cNvSpPr>
          <p:nvPr>
            <p:ph type="title"/>
          </p:nvPr>
        </p:nvSpPr>
        <p:spPr bwMode="gray">
          <a:xfrm>
            <a:off x="323977" y="620714"/>
            <a:ext cx="11533425" cy="540000"/>
          </a:xfrm>
          <a:prstGeom prst="rect">
            <a:avLst/>
          </a:prstGeom>
          <a:noFill/>
        </p:spPr>
        <p:txBody>
          <a:bodyPr vert="horz" lIns="144000" tIns="54000" rIns="14400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7" name="Textfeld 6"/>
          <p:cNvSpPr txBox="1"/>
          <p:nvPr/>
        </p:nvSpPr>
        <p:spPr>
          <a:xfrm>
            <a:off x="323978" y="6308727"/>
            <a:ext cx="5772023" cy="459774"/>
          </a:xfrm>
          <a:prstGeom prst="rect">
            <a:avLst/>
          </a:prstGeom>
          <a:noFill/>
        </p:spPr>
        <p:txBody>
          <a:bodyPr wrap="square" lIns="0" rIns="0" rtlCol="0"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smtClean="0">
              <a:ln>
                <a:noFill/>
              </a:ln>
              <a:solidFill>
                <a:prstClr val="black"/>
              </a:solidFill>
              <a:effectLst/>
              <a:uLnTx/>
              <a:uFillTx/>
              <a:latin typeface="Arial"/>
              <a:ea typeface="+mn-ea"/>
              <a:cs typeface="+mn-cs"/>
            </a:endParaRPr>
          </a:p>
        </p:txBody>
      </p:sp>
      <p:pic>
        <p:nvPicPr>
          <p:cNvPr id="17" name="Bild 18" descr="g_eth_logo_kurz_neg_Schutzraum.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27" y="306000"/>
            <a:ext cx="971440" cy="158400"/>
          </a:xfrm>
          <a:prstGeom prst="rect">
            <a:avLst/>
          </a:prstGeom>
        </p:spPr>
      </p:pic>
    </p:spTree>
    <p:extLst>
      <p:ext uri="{BB962C8B-B14F-4D97-AF65-F5344CB8AC3E}">
        <p14:creationId xmlns:p14="http://schemas.microsoft.com/office/powerpoint/2010/main" val="3916951709"/>
      </p:ext>
    </p:extLst>
  </p:cSld>
  <p:clrMap bg1="lt1" tx1="dk1" bg2="lt2" tx2="dk2" accent1="accent1" accent2="accent2" accent3="accent3" accent4="accent4" accent5="accent5" accent6="accent6" hlink="hlink" folHlink="folHlink"/>
  <p:sldLayoutIdLst>
    <p:sldLayoutId id="2147483791" r:id="rId1"/>
    <p:sldLayoutId id="2147483824" r:id="rId2"/>
    <p:sldLayoutId id="2147483827" r:id="rId3"/>
  </p:sldLayoutIdLst>
  <p:transition>
    <p:fade/>
  </p:transition>
  <p:timing>
    <p:tnLst>
      <p:par>
        <p:cTn id="1" dur="indefinite" restart="never" nodeType="tmRoot"/>
      </p:par>
    </p:tnLst>
  </p:timing>
  <p:hf hdr="0"/>
  <p:txStyles>
    <p:titleStyle>
      <a:lvl1pPr algn="l" defTabSz="685800" rtl="0" eaLnBrk="1" latinLnBrk="0" hangingPunct="1">
        <a:lnSpc>
          <a:spcPct val="100000"/>
        </a:lnSpc>
        <a:spcBef>
          <a:spcPct val="0"/>
        </a:spcBef>
        <a:buNone/>
        <a:defRPr sz="2100" b="1" kern="1200">
          <a:solidFill>
            <a:schemeClr val="tx1"/>
          </a:solidFill>
          <a:latin typeface="DINPro-Bold" panose="020B0804020101020102" pitchFamily="34" charset="0"/>
          <a:ea typeface="+mj-ea"/>
          <a:cs typeface="+mj-cs"/>
        </a:defRPr>
      </a:lvl1pPr>
    </p:titleStyle>
    <p:bodyStyle>
      <a:lvl1pPr marL="271463" indent="-271463" algn="l" defTabSz="685800" rtl="0" eaLnBrk="1" latinLnBrk="0" hangingPunct="1">
        <a:lnSpc>
          <a:spcPct val="100000"/>
        </a:lnSpc>
        <a:spcBef>
          <a:spcPts val="375"/>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1pPr>
      <a:lvl2pPr marL="470297" indent="-198835"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2pPr>
      <a:lvl3pPr marL="670322" indent="-200025"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3pPr>
      <a:lvl4pPr marL="808435" indent="-133350"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4pPr>
      <a:lvl5pPr marL="946547" indent="-138113"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3">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72">
          <p15:clr>
            <a:srgbClr val="F26B43"/>
          </p15:clr>
        </p15:guide>
        <p15:guide id="8" pos="9956">
          <p15:clr>
            <a:srgbClr val="F26B43"/>
          </p15:clr>
        </p15:guide>
        <p15:guide id="9" pos="10108">
          <p15:clr>
            <a:srgbClr val="F26B43"/>
          </p15:clr>
        </p15:guide>
        <p15:guide id="10" orient="horz" pos="3997">
          <p15:clr>
            <a:srgbClr val="F26B43"/>
          </p15:clr>
        </p15:guide>
        <p15:guide id="11" orient="horz" pos="4269">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822" y="-385093"/>
            <a:ext cx="12423716"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520" y="152404"/>
            <a:ext cx="11902608"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prstClr val="white"/>
                </a:solidFill>
                <a:effectLst/>
                <a:uLnTx/>
                <a:uFillTx/>
                <a:latin typeface="Arial"/>
                <a:ea typeface="+mn-ea"/>
                <a:cs typeface="+mn-cs"/>
              </a:endParaRPr>
            </a:p>
          </p:txBody>
        </p:sp>
      </p:grpSp>
      <p:sp>
        <p:nvSpPr>
          <p:cNvPr id="4" name="Datumsplatzhalter 3"/>
          <p:cNvSpPr>
            <a:spLocks noGrp="1"/>
          </p:cNvSpPr>
          <p:nvPr>
            <p:ph type="dt" sz="half" idx="2"/>
          </p:nvPr>
        </p:nvSpPr>
        <p:spPr>
          <a:xfrm>
            <a:off x="10920778" y="6308726"/>
            <a:ext cx="612239" cy="468312"/>
          </a:xfrm>
          <a:prstGeom prst="rect">
            <a:avLst/>
          </a:prstGeom>
        </p:spPr>
        <p:txBody>
          <a:bodyPr vert="horz" wrap="none" lIns="0" tIns="0" rIns="0" bIns="0" rtlCol="0" anchor="ctr"/>
          <a:lstStyle>
            <a:lvl1pPr algn="ctr">
              <a:defRPr sz="600">
                <a:solidFill>
                  <a:schemeClr val="tx1"/>
                </a:solidFill>
                <a:latin typeface="DINPro" panose="020B0504020101020102" pitchFamily="34" charset="0"/>
              </a:defRPr>
            </a:lvl1pPr>
          </a:lstStyle>
          <a:p>
            <a:pPr defTabSz="685800"/>
            <a:r>
              <a:rPr lang="en-US" smtClean="0">
                <a:solidFill>
                  <a:prstClr val="black"/>
                </a:solidFill>
              </a:rPr>
              <a:t>26.11.2019</a:t>
            </a:r>
            <a:endParaRPr lang="en-GB" dirty="0">
              <a:solidFill>
                <a:prstClr val="black"/>
              </a:solidFill>
            </a:endParaRPr>
          </a:p>
        </p:txBody>
      </p:sp>
      <p:sp>
        <p:nvSpPr>
          <p:cNvPr id="5" name="Fußzeilenplatzhalter 4"/>
          <p:cNvSpPr>
            <a:spLocks noGrp="1"/>
          </p:cNvSpPr>
          <p:nvPr>
            <p:ph type="ftr" sz="quarter" idx="3"/>
          </p:nvPr>
        </p:nvSpPr>
        <p:spPr>
          <a:xfrm>
            <a:off x="6096796" y="6308726"/>
            <a:ext cx="4633693" cy="459776"/>
          </a:xfrm>
          <a:prstGeom prst="rect">
            <a:avLst/>
          </a:prstGeom>
        </p:spPr>
        <p:txBody>
          <a:bodyPr vert="horz" wrap="none" lIns="0" tIns="0" rIns="0" bIns="0" rtlCol="0" anchor="ctr"/>
          <a:lstStyle>
            <a:lvl1pPr algn="r">
              <a:defRPr sz="600">
                <a:solidFill>
                  <a:schemeClr val="tx1"/>
                </a:solidFill>
                <a:latin typeface="DINPro" panose="020B0504020101020102" pitchFamily="34" charset="0"/>
              </a:defRPr>
            </a:lvl1pPr>
          </a:lstStyle>
          <a:p>
            <a:pPr defTabSz="685800"/>
            <a:r>
              <a:rPr lang="de-DE" smtClean="0">
                <a:solidFill>
                  <a:prstClr val="black"/>
                </a:solidFill>
              </a:rPr>
              <a:t>Christian Kraglund Andersen, ETH Zurich</a:t>
            </a:r>
            <a:endParaRPr lang="en-GB" dirty="0">
              <a:solidFill>
                <a:prstClr val="black"/>
              </a:solidFill>
            </a:endParaRPr>
          </a:p>
        </p:txBody>
      </p:sp>
      <p:sp>
        <p:nvSpPr>
          <p:cNvPr id="6" name="Foliennummernplatzhalter 5"/>
          <p:cNvSpPr>
            <a:spLocks noGrp="1"/>
          </p:cNvSpPr>
          <p:nvPr>
            <p:ph type="sldNum" sz="quarter" idx="4"/>
          </p:nvPr>
        </p:nvSpPr>
        <p:spPr>
          <a:xfrm>
            <a:off x="11629448" y="6308726"/>
            <a:ext cx="355600" cy="468312"/>
          </a:xfrm>
          <a:prstGeom prst="rect">
            <a:avLst/>
          </a:prstGeom>
        </p:spPr>
        <p:txBody>
          <a:bodyPr vert="horz" wrap="none" lIns="0" tIns="0" rIns="0" bIns="0" rtlCol="0" anchor="ctr"/>
          <a:lstStyle>
            <a:lvl1pPr algn="ctr">
              <a:defRPr sz="600">
                <a:solidFill>
                  <a:schemeClr val="tx1"/>
                </a:solidFill>
                <a:latin typeface="DINPro" panose="020B0504020101020102" pitchFamily="34" charset="0"/>
              </a:defRPr>
            </a:lvl1pPr>
          </a:lstStyle>
          <a:p>
            <a:pPr defTabSz="685800"/>
            <a:fld id="{6C6AE60A-B69C-4790-82F7-3882EDF23186}" type="slidenum">
              <a:rPr lang="en-GB" smtClean="0">
                <a:solidFill>
                  <a:prstClr val="black"/>
                </a:solidFill>
              </a:rPr>
              <a:pPr defTabSz="685800"/>
              <a:t>‹#›</a:t>
            </a:fld>
            <a:endParaRPr lang="en-GB" dirty="0">
              <a:solidFill>
                <a:prstClr val="black"/>
              </a:solidFill>
            </a:endParaRPr>
          </a:p>
        </p:txBody>
      </p:sp>
      <p:sp>
        <p:nvSpPr>
          <p:cNvPr id="3" name="Textplatzhalter 2"/>
          <p:cNvSpPr>
            <a:spLocks noGrp="1"/>
          </p:cNvSpPr>
          <p:nvPr>
            <p:ph type="body" idx="1"/>
          </p:nvPr>
        </p:nvSpPr>
        <p:spPr>
          <a:xfrm>
            <a:off x="323977" y="1440000"/>
            <a:ext cx="11533424" cy="4213224"/>
          </a:xfrm>
          <a:prstGeom prst="rect">
            <a:avLst/>
          </a:prstGeom>
          <a:noFill/>
        </p:spPr>
        <p:txBody>
          <a:bodyPr vert="horz" lIns="140400" tIns="0" rIns="144000" bIns="0" rtlCol="0">
            <a:noAutofit/>
          </a:bodyPr>
          <a:lstStyle/>
          <a:p>
            <a:pPr lvl="0"/>
            <a:r>
              <a:rPr lang="en-GB" dirty="0" err="1" smtClean="0"/>
              <a:t>Erste</a:t>
            </a:r>
            <a:r>
              <a:rPr lang="en-GB" dirty="0" smtClean="0"/>
              <a:t> </a:t>
            </a:r>
            <a:r>
              <a:rPr lang="en-GB" dirty="0" err="1" smtClean="0"/>
              <a:t>Ebene</a:t>
            </a:r>
            <a:endParaRPr lang="en-GB" dirty="0" smtClean="0"/>
          </a:p>
          <a:p>
            <a:pPr lvl="1"/>
            <a:r>
              <a:rPr lang="en-GB" dirty="0" err="1" smtClean="0"/>
              <a:t>Zweite</a:t>
            </a:r>
            <a:r>
              <a:rPr lang="en-GB" dirty="0" smtClean="0"/>
              <a:t> </a:t>
            </a:r>
            <a:r>
              <a:rPr lang="en-GB" dirty="0" err="1" smtClean="0"/>
              <a:t>Ebene</a:t>
            </a:r>
            <a:endParaRPr lang="en-GB" dirty="0" smtClean="0"/>
          </a:p>
          <a:p>
            <a:pPr lvl="2"/>
            <a:r>
              <a:rPr lang="en-GB" dirty="0" err="1" smtClean="0"/>
              <a:t>Dritte</a:t>
            </a:r>
            <a:r>
              <a:rPr lang="en-GB" dirty="0" smtClean="0"/>
              <a:t> </a:t>
            </a:r>
            <a:r>
              <a:rPr lang="en-GB" dirty="0" err="1" smtClean="0"/>
              <a:t>Ebene</a:t>
            </a:r>
            <a:endParaRPr lang="en-GB" dirty="0" smtClean="0"/>
          </a:p>
          <a:p>
            <a:pPr lvl="3"/>
            <a:r>
              <a:rPr lang="en-GB" dirty="0" err="1" smtClean="0"/>
              <a:t>Vierte</a:t>
            </a:r>
            <a:r>
              <a:rPr lang="en-GB" dirty="0" smtClean="0"/>
              <a:t> </a:t>
            </a:r>
            <a:r>
              <a:rPr lang="en-GB" dirty="0" err="1" smtClean="0"/>
              <a:t>Ebene</a:t>
            </a:r>
            <a:endParaRPr lang="en-GB" dirty="0" smtClean="0"/>
          </a:p>
          <a:p>
            <a:pPr lvl="4"/>
            <a:r>
              <a:rPr lang="en-GB" dirty="0" err="1" smtClean="0"/>
              <a:t>Fünfte</a:t>
            </a:r>
            <a:r>
              <a:rPr lang="en-GB" dirty="0" smtClean="0"/>
              <a:t> </a:t>
            </a:r>
            <a:r>
              <a:rPr lang="en-GB" dirty="0" err="1" smtClean="0"/>
              <a:t>Ebene</a:t>
            </a:r>
            <a:endParaRPr lang="en-GB" dirty="0"/>
          </a:p>
        </p:txBody>
      </p:sp>
      <p:sp>
        <p:nvSpPr>
          <p:cNvPr id="16" name="Textfeld 15"/>
          <p:cNvSpPr txBox="1"/>
          <p:nvPr/>
        </p:nvSpPr>
        <p:spPr>
          <a:xfrm>
            <a:off x="11540779" y="6300190"/>
            <a:ext cx="141277" cy="468312"/>
          </a:xfrm>
          <a:prstGeom prst="rect">
            <a:avLst/>
          </a:prstGeom>
          <a:noFill/>
        </p:spPr>
        <p:txBody>
          <a:bodyPr wrap="none" lIns="27000" rIns="2700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600" b="0" i="0" u="none" strike="noStrike" kern="1200" cap="none" spc="0" normalizeH="0" baseline="0" noProof="0" dirty="0">
              <a:ln>
                <a:noFill/>
              </a:ln>
              <a:solidFill>
                <a:prstClr val="black"/>
              </a:solidFill>
              <a:effectLst/>
              <a:uLnTx/>
              <a:uFillTx/>
              <a:latin typeface="Arial"/>
              <a:ea typeface="+mn-ea"/>
              <a:cs typeface="+mn-cs"/>
            </a:endParaRPr>
          </a:p>
        </p:txBody>
      </p:sp>
      <p:sp>
        <p:nvSpPr>
          <p:cNvPr id="18" name="Textfeld 17"/>
          <p:cNvSpPr txBox="1"/>
          <p:nvPr/>
        </p:nvSpPr>
        <p:spPr>
          <a:xfrm>
            <a:off x="10783290" y="6300189"/>
            <a:ext cx="141277" cy="468312"/>
          </a:xfrm>
          <a:prstGeom prst="rect">
            <a:avLst/>
          </a:prstGeom>
          <a:noFill/>
        </p:spPr>
        <p:txBody>
          <a:bodyPr wrap="none" lIns="27000" rIns="2700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smtClean="0">
                <a:ln>
                  <a:noFill/>
                </a:ln>
                <a:solidFill>
                  <a:prstClr val="black"/>
                </a:solidFill>
                <a:effectLst/>
                <a:uLnTx/>
                <a:uFillTx/>
                <a:latin typeface="Arial"/>
                <a:ea typeface="+mn-ea"/>
                <a:cs typeface="+mn-cs"/>
              </a:rPr>
              <a:t>|</a:t>
            </a:r>
            <a:endParaRPr kumimoji="0" lang="en-GB" sz="6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Titelplatzhalter 1"/>
          <p:cNvSpPr>
            <a:spLocks noGrp="1"/>
          </p:cNvSpPr>
          <p:nvPr>
            <p:ph type="title"/>
          </p:nvPr>
        </p:nvSpPr>
        <p:spPr bwMode="gray">
          <a:xfrm>
            <a:off x="323977" y="620714"/>
            <a:ext cx="11533425" cy="540000"/>
          </a:xfrm>
          <a:prstGeom prst="rect">
            <a:avLst/>
          </a:prstGeom>
          <a:noFill/>
        </p:spPr>
        <p:txBody>
          <a:bodyPr vert="horz" lIns="144000" tIns="54000" rIns="144000" bIns="0" rtlCol="0" anchor="t" anchorCtr="0">
            <a:noAutofit/>
          </a:bodyPr>
          <a:lstStyle/>
          <a:p>
            <a:r>
              <a:rPr lang="en-GB" dirty="0" err="1" smtClean="0"/>
              <a:t>Titelmasterformat</a:t>
            </a:r>
            <a:r>
              <a:rPr lang="en-GB" dirty="0" smtClean="0"/>
              <a:t> </a:t>
            </a:r>
            <a:r>
              <a:rPr lang="en-GB" dirty="0" err="1" smtClean="0"/>
              <a:t>durch</a:t>
            </a:r>
            <a:r>
              <a:rPr lang="en-GB" dirty="0" smtClean="0"/>
              <a:t> </a:t>
            </a:r>
            <a:r>
              <a:rPr lang="en-GB" dirty="0" err="1" smtClean="0"/>
              <a:t>Klicken</a:t>
            </a:r>
            <a:r>
              <a:rPr lang="en-GB" dirty="0" smtClean="0"/>
              <a:t> </a:t>
            </a:r>
            <a:r>
              <a:rPr lang="en-GB" dirty="0" err="1" smtClean="0"/>
              <a:t>bearbeiten</a:t>
            </a:r>
            <a:endParaRPr lang="en-GB" dirty="0"/>
          </a:p>
        </p:txBody>
      </p:sp>
      <p:sp>
        <p:nvSpPr>
          <p:cNvPr id="7" name="Textfeld 6"/>
          <p:cNvSpPr txBox="1"/>
          <p:nvPr/>
        </p:nvSpPr>
        <p:spPr>
          <a:xfrm>
            <a:off x="323978" y="6308727"/>
            <a:ext cx="5772023" cy="459774"/>
          </a:xfrm>
          <a:prstGeom prst="rect">
            <a:avLst/>
          </a:prstGeom>
          <a:noFill/>
        </p:spPr>
        <p:txBody>
          <a:bodyPr wrap="square" lIns="0" rIns="0" rtlCol="0" anchor="ctr" anchorCtr="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600" b="0" i="0" u="none" strike="noStrike" kern="1200" cap="none" spc="0" normalizeH="0" baseline="0" noProof="0" dirty="0" smtClean="0">
              <a:ln>
                <a:noFill/>
              </a:ln>
              <a:solidFill>
                <a:prstClr val="black"/>
              </a:solidFill>
              <a:effectLst/>
              <a:uLnTx/>
              <a:uFillTx/>
              <a:latin typeface="Arial"/>
              <a:ea typeface="+mn-ea"/>
              <a:cs typeface="+mn-cs"/>
            </a:endParaRPr>
          </a:p>
        </p:txBody>
      </p:sp>
      <p:pic>
        <p:nvPicPr>
          <p:cNvPr id="17" name="Bild 18" descr="g_eth_logo_kurz_neg_Schutzraum.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27" y="306000"/>
            <a:ext cx="971440" cy="158400"/>
          </a:xfrm>
          <a:prstGeom prst="rect">
            <a:avLst/>
          </a:prstGeom>
        </p:spPr>
      </p:pic>
    </p:spTree>
    <p:extLst>
      <p:ext uri="{BB962C8B-B14F-4D97-AF65-F5344CB8AC3E}">
        <p14:creationId xmlns:p14="http://schemas.microsoft.com/office/powerpoint/2010/main" val="3613597689"/>
      </p:ext>
    </p:extLst>
  </p:cSld>
  <p:clrMap bg1="lt1" tx1="dk1" bg2="lt2" tx2="dk2" accent1="accent1" accent2="accent2" accent3="accent3" accent4="accent4" accent5="accent5" accent6="accent6" hlink="hlink" folHlink="folHlink"/>
  <p:transition>
    <p:fade/>
  </p:transition>
  <p:timing>
    <p:tnLst>
      <p:par>
        <p:cTn id="1" dur="indefinite" restart="never" nodeType="tmRoot"/>
      </p:par>
    </p:tnLst>
  </p:timing>
  <p:hf hdr="0"/>
  <p:txStyles>
    <p:titleStyle>
      <a:lvl1pPr algn="l" defTabSz="685800" rtl="0" eaLnBrk="1" latinLnBrk="0" hangingPunct="1">
        <a:lnSpc>
          <a:spcPct val="100000"/>
        </a:lnSpc>
        <a:spcBef>
          <a:spcPct val="0"/>
        </a:spcBef>
        <a:buNone/>
        <a:defRPr sz="2100" b="1" kern="1200">
          <a:solidFill>
            <a:schemeClr val="tx1"/>
          </a:solidFill>
          <a:latin typeface="DINPro-Bold" panose="020B0804020101020102" pitchFamily="34" charset="0"/>
          <a:ea typeface="+mj-ea"/>
          <a:cs typeface="+mj-cs"/>
        </a:defRPr>
      </a:lvl1pPr>
    </p:titleStyle>
    <p:bodyStyle>
      <a:lvl1pPr marL="271463" indent="-271463" algn="l" defTabSz="685800" rtl="0" eaLnBrk="1" latinLnBrk="0" hangingPunct="1">
        <a:lnSpc>
          <a:spcPct val="100000"/>
        </a:lnSpc>
        <a:spcBef>
          <a:spcPts val="375"/>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1pPr>
      <a:lvl2pPr marL="470297" indent="-198835"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2pPr>
      <a:lvl3pPr marL="670322" indent="-200025"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3pPr>
      <a:lvl4pPr marL="808435" indent="-133350"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4pPr>
      <a:lvl5pPr marL="946547" indent="-138113" algn="l" defTabSz="685800" rtl="0" eaLnBrk="1" latinLnBrk="0" hangingPunct="1">
        <a:lnSpc>
          <a:spcPct val="100000"/>
        </a:lnSpc>
        <a:spcBef>
          <a:spcPts val="300"/>
        </a:spcBef>
        <a:buClr>
          <a:schemeClr val="accent1"/>
        </a:buClr>
        <a:buFont typeface="Wingdings" pitchFamily="2" charset="2"/>
        <a:buChar char="§"/>
        <a:defRPr sz="1350" kern="1200">
          <a:solidFill>
            <a:schemeClr val="tx1"/>
          </a:solidFill>
          <a:latin typeface="DINPro" panose="020B0504020101020102" pitchFamily="34"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3">
          <p15:clr>
            <a:srgbClr val="F26B43"/>
          </p15:clr>
        </p15:guide>
        <p15:guide id="2" orient="horz" pos="2160">
          <p15:clr>
            <a:srgbClr val="F26B43"/>
          </p15:clr>
        </p15:guide>
        <p15:guide id="3" orient="horz" pos="1275">
          <p15:clr>
            <a:srgbClr val="F26B43"/>
          </p15:clr>
        </p15:guide>
        <p15:guide id="4" orient="horz" pos="391">
          <p15:clr>
            <a:srgbClr val="F26B43"/>
          </p15:clr>
        </p15:guide>
        <p15:guide id="5" orient="horz" pos="3045">
          <p15:clr>
            <a:srgbClr val="F26B43"/>
          </p15:clr>
        </p15:guide>
        <p15:guide id="6" orient="horz" pos="3929">
          <p15:clr>
            <a:srgbClr val="F26B43"/>
          </p15:clr>
        </p15:guide>
        <p15:guide id="7" pos="272">
          <p15:clr>
            <a:srgbClr val="F26B43"/>
          </p15:clr>
        </p15:guide>
        <p15:guide id="8" pos="9956">
          <p15:clr>
            <a:srgbClr val="F26B43"/>
          </p15:clr>
        </p15:guide>
        <p15:guide id="9" pos="10108">
          <p15:clr>
            <a:srgbClr val="F26B43"/>
          </p15:clr>
        </p15:guide>
        <p15:guide id="10" orient="horz" pos="3997">
          <p15:clr>
            <a:srgbClr val="F26B43"/>
          </p15:clr>
        </p15:guide>
        <p15:guide id="11" orient="horz" pos="426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5.xml"/><Relationship Id="rId7" Type="http://schemas.openxmlformats.org/officeDocument/2006/relationships/image" Target="../media/image10.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image" Target="../media/image9.png"/><Relationship Id="rId10" Type="http://schemas.openxmlformats.org/officeDocument/2006/relationships/image" Target="../media/image22.png"/><Relationship Id="rId4" Type="http://schemas.openxmlformats.org/officeDocument/2006/relationships/slideLayout" Target="../slideLayouts/slideLayout5.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8.xml"/><Relationship Id="rId7" Type="http://schemas.openxmlformats.org/officeDocument/2006/relationships/image" Target="../media/image8.png"/><Relationship Id="rId12" Type="http://schemas.openxmlformats.org/officeDocument/2006/relationships/image" Target="../media/image23.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notesSlide" Target="../notesSlides/notesSlide3.xml"/><Relationship Id="rId10" Type="http://schemas.openxmlformats.org/officeDocument/2006/relationships/image" Target="../media/image14.png"/><Relationship Id="rId4" Type="http://schemas.openxmlformats.org/officeDocument/2006/relationships/slideLayout" Target="../slideLayouts/slideLayout5.xml"/><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5.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2.xml"/><Relationship Id="rId7" Type="http://schemas.openxmlformats.org/officeDocument/2006/relationships/image" Target="../media/image9.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4.png"/><Relationship Id="rId5" Type="http://schemas.openxmlformats.org/officeDocument/2006/relationships/notesSlide" Target="../notesSlides/notesSlide4.xml"/><Relationship Id="rId4" Type="http://schemas.openxmlformats.org/officeDocument/2006/relationships/slideLayout" Target="../slideLayouts/slideLayout5.xml"/><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tags" Target="../tags/tag25.xml"/><Relationship Id="rId21" Type="http://schemas.openxmlformats.org/officeDocument/2006/relationships/image" Target="../media/image41.png"/><Relationship Id="rId7" Type="http://schemas.openxmlformats.org/officeDocument/2006/relationships/tags" Target="../tags/tag29.xml"/><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tags" Target="../tags/tag24.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31.png"/><Relationship Id="rId5" Type="http://schemas.openxmlformats.org/officeDocument/2006/relationships/tags" Target="../tags/tag27.xml"/><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tags" Target="../tags/tag26.xml"/><Relationship Id="rId9" Type="http://schemas.openxmlformats.org/officeDocument/2006/relationships/slideLayout" Target="../slideLayouts/slideLayout5.xml"/><Relationship Id="rId1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5.xml"/><Relationship Id="rId7" Type="http://schemas.openxmlformats.org/officeDocument/2006/relationships/image" Target="../media/image4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notesSlide" Target="../notesSlides/notesSlide5.xml"/><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tags" Target="../tags/tag35.xml"/><Relationship Id="rId21" Type="http://schemas.openxmlformats.org/officeDocument/2006/relationships/image" Target="../media/image51.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image" Target="../media/image47.png"/><Relationship Id="rId25" Type="http://schemas.openxmlformats.org/officeDocument/2006/relationships/image" Target="../media/image55.png"/><Relationship Id="rId2" Type="http://schemas.openxmlformats.org/officeDocument/2006/relationships/tags" Target="../tags/tag34.xml"/><Relationship Id="rId16" Type="http://schemas.openxmlformats.org/officeDocument/2006/relationships/slideLayout" Target="../slideLayouts/slideLayout5.xml"/><Relationship Id="rId20" Type="http://schemas.openxmlformats.org/officeDocument/2006/relationships/image" Target="../media/image50.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image" Target="../media/image54.png"/><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image" Target="../media/image53.png"/><Relationship Id="rId10" Type="http://schemas.openxmlformats.org/officeDocument/2006/relationships/tags" Target="../tags/tag42.xml"/><Relationship Id="rId19" Type="http://schemas.openxmlformats.org/officeDocument/2006/relationships/image" Target="../media/image49.png"/><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image" Target="../media/image52.png"/><Relationship Id="rId27"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58.png"/><Relationship Id="rId18" Type="http://schemas.openxmlformats.org/officeDocument/2006/relationships/image" Target="../media/image55.png"/><Relationship Id="rId3" Type="http://schemas.openxmlformats.org/officeDocument/2006/relationships/tags" Target="../tags/tag50.xml"/><Relationship Id="rId21" Type="http://schemas.openxmlformats.org/officeDocument/2006/relationships/image" Target="../media/image61.png"/><Relationship Id="rId7" Type="http://schemas.openxmlformats.org/officeDocument/2006/relationships/tags" Target="../tags/tag54.xml"/><Relationship Id="rId12" Type="http://schemas.openxmlformats.org/officeDocument/2006/relationships/notesSlide" Target="../notesSlides/notesSlide6.xml"/><Relationship Id="rId17" Type="http://schemas.openxmlformats.org/officeDocument/2006/relationships/image" Target="../media/image48.png"/><Relationship Id="rId2" Type="http://schemas.openxmlformats.org/officeDocument/2006/relationships/tags" Target="../tags/tag49.xml"/><Relationship Id="rId16" Type="http://schemas.openxmlformats.org/officeDocument/2006/relationships/image" Target="../media/image49.png"/><Relationship Id="rId20" Type="http://schemas.openxmlformats.org/officeDocument/2006/relationships/image" Target="../media/image57.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slideLayout" Target="../slideLayouts/slideLayout5.xml"/><Relationship Id="rId5" Type="http://schemas.openxmlformats.org/officeDocument/2006/relationships/tags" Target="../tags/tag52.xml"/><Relationship Id="rId15" Type="http://schemas.openxmlformats.org/officeDocument/2006/relationships/image" Target="../media/image60.png"/><Relationship Id="rId10" Type="http://schemas.openxmlformats.org/officeDocument/2006/relationships/tags" Target="../tags/tag57.xml"/><Relationship Id="rId19" Type="http://schemas.openxmlformats.org/officeDocument/2006/relationships/image" Target="../media/image56.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59.png"/><Relationship Id="rId22"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60.xml"/><Relationship Id="rId7" Type="http://schemas.openxmlformats.org/officeDocument/2006/relationships/image" Target="../media/image77.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slideLayout" Target="../slideLayouts/slideLayout5.xml"/><Relationship Id="rId9" Type="http://schemas.openxmlformats.org/officeDocument/2006/relationships/image" Target="../media/image79.png"/></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2" Type="http://schemas.openxmlformats.org/officeDocument/2006/relationships/hyperlink" Target="https://softwareengineering.stackexchange.com/questions/308178/trying-to-understand-p-vs-np-vs-np-complete-vs-np-hard" TargetMode="Externa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s://stackoverflow.com/questions/1857244/what-are-the-differences-between-np-np-complete-and-np-hard"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3.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slideLayout" Target="../slideLayouts/slideLayout5.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6.xml"/><Relationship Id="rId7" Type="http://schemas.openxmlformats.org/officeDocument/2006/relationships/image" Target="../media/image1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1.png"/><Relationship Id="rId11" Type="http://schemas.openxmlformats.org/officeDocument/2006/relationships/image" Target="../media/image10.png"/><Relationship Id="rId5" Type="http://schemas.openxmlformats.org/officeDocument/2006/relationships/notesSlide" Target="../notesSlides/notesSlide1.xml"/><Relationship Id="rId10" Type="http://schemas.openxmlformats.org/officeDocument/2006/relationships/image" Target="../media/image9.pn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9.xml"/><Relationship Id="rId7" Type="http://schemas.openxmlformats.org/officeDocument/2006/relationships/image" Target="../media/image1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12.xml"/><Relationship Id="rId7"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13579"/>
          <a:stretch/>
        </p:blipFill>
        <p:spPr>
          <a:xfrm>
            <a:off x="323977" y="726228"/>
            <a:ext cx="11542458" cy="4590303"/>
          </a:xfrm>
          <a:prstGeom prst="rect">
            <a:avLst/>
          </a:prstGeom>
        </p:spPr>
      </p:pic>
      <p:sp>
        <p:nvSpPr>
          <p:cNvPr id="2" name="Title 1"/>
          <p:cNvSpPr>
            <a:spLocks noGrp="1"/>
          </p:cNvSpPr>
          <p:nvPr>
            <p:ph type="ctrTitle"/>
          </p:nvPr>
        </p:nvSpPr>
        <p:spPr/>
        <p:txBody>
          <a:bodyPr/>
          <a:lstStyle/>
          <a:p>
            <a:r>
              <a:rPr lang="en-US" dirty="0" err="1" smtClean="0"/>
              <a:t>Variational</a:t>
            </a:r>
            <a:r>
              <a:rPr lang="en-US" dirty="0" smtClean="0"/>
              <a:t> quantum algorithms with single-pulse controlled arbitrary phase gates</a:t>
            </a:r>
            <a:endParaRPr lang="de-DE" dirty="0"/>
          </a:p>
        </p:txBody>
      </p:sp>
      <p:sp>
        <p:nvSpPr>
          <p:cNvPr id="3" name="Subtitle 2"/>
          <p:cNvSpPr>
            <a:spLocks noGrp="1"/>
          </p:cNvSpPr>
          <p:nvPr>
            <p:ph type="subTitle" idx="1"/>
          </p:nvPr>
        </p:nvSpPr>
        <p:spPr/>
        <p:txBody>
          <a:bodyPr/>
          <a:lstStyle/>
          <a:p>
            <a:r>
              <a:rPr lang="de-DE" dirty="0" smtClean="0"/>
              <a:t>Nathan Lacroix, C. K. Andersen, C. Hellings, A. Remm, S. Lazăr, G. Norris, S. Krinner, C. Eichler, A. </a:t>
            </a:r>
            <a:r>
              <a:rPr lang="de-DE" dirty="0" smtClean="0"/>
              <a:t>Wallraff.</a:t>
            </a:r>
            <a:endParaRPr lang="de-DE" dirty="0"/>
          </a:p>
        </p:txBody>
      </p:sp>
      <p:sp>
        <p:nvSpPr>
          <p:cNvPr id="4" name="Date Placeholder 3"/>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5" name="Footer Placeholder 4"/>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6" name="Slide Number Placeholder 5"/>
          <p:cNvSpPr>
            <a:spLocks noGrp="1"/>
          </p:cNvSpPr>
          <p:nvPr>
            <p:ph type="sldNum" sz="quarter" idx="12"/>
          </p:nvPr>
        </p:nvSpPr>
        <p:spPr/>
        <p:txBody>
          <a:bodyPr/>
          <a:lstStyle/>
          <a:p>
            <a:fld id="{6C6AE60A-B69C-4790-82F7-3882EDF23186}" type="slidenum">
              <a:rPr lang="en-GB" smtClean="0">
                <a:solidFill>
                  <a:prstClr val="black"/>
                </a:solidFill>
              </a:rPr>
              <a:pPr/>
              <a:t>1</a:t>
            </a:fld>
            <a:endParaRPr lang="en-GB" dirty="0">
              <a:solidFill>
                <a:prstClr val="black"/>
              </a:solidFill>
            </a:endParaRPr>
          </a:p>
        </p:txBody>
      </p:sp>
    </p:spTree>
    <p:extLst>
      <p:ext uri="{BB962C8B-B14F-4D97-AF65-F5344CB8AC3E}">
        <p14:creationId xmlns:p14="http://schemas.microsoft.com/office/powerpoint/2010/main" val="131456406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10</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Active reset: population evolution</a:t>
            </a:r>
            <a:endParaRPr lang="de-DE" dirty="0"/>
          </a:p>
        </p:txBody>
      </p:sp>
      <p:sp>
        <p:nvSpPr>
          <p:cNvPr id="7" name="Text Placeholder 6"/>
          <p:cNvSpPr>
            <a:spLocks noGrp="1"/>
          </p:cNvSpPr>
          <p:nvPr>
            <p:ph type="body" sz="quarter" idx="13"/>
          </p:nvPr>
        </p:nvSpPr>
        <p:spPr/>
        <p:txBody>
          <a:bodyPr/>
          <a:lstStyle/>
          <a:p>
            <a:endParaRPr lang="de-DE"/>
          </a:p>
        </p:txBody>
      </p:sp>
      <p:sp>
        <p:nvSpPr>
          <p:cNvPr id="14" name="Content Placeholder 13"/>
          <p:cNvSpPr>
            <a:spLocks noGrp="1"/>
          </p:cNvSpPr>
          <p:nvPr>
            <p:ph idx="1"/>
          </p:nvPr>
        </p:nvSpPr>
        <p:spPr>
          <a:xfrm>
            <a:off x="323977" y="1440000"/>
            <a:ext cx="5378139" cy="4210046"/>
          </a:xfrm>
        </p:spPr>
        <p:txBody>
          <a:bodyPr/>
          <a:lstStyle/>
          <a:p>
            <a:r>
              <a:rPr lang="en-US" dirty="0" smtClean="0"/>
              <a:t>Evolution of populations as function of reset repetitions for each state preparation</a:t>
            </a:r>
          </a:p>
          <a:p>
            <a:r>
              <a:rPr lang="en-US" dirty="0" smtClean="0"/>
              <a:t>2 reset repetitions (~1.8 </a:t>
            </a:r>
            <a:r>
              <a:rPr lang="el-GR" dirty="0" smtClean="0"/>
              <a:t>μ</a:t>
            </a:r>
            <a:r>
              <a:rPr lang="de-DE" dirty="0" smtClean="0"/>
              <a:t>s) to get below initial thermal population</a:t>
            </a:r>
          </a:p>
          <a:p>
            <a:endParaRPr lang="en-US" dirty="0" smtClean="0"/>
          </a:p>
          <a:p>
            <a:endParaRPr lang="en-US" dirty="0"/>
          </a:p>
        </p:txBody>
      </p:sp>
      <p:grpSp>
        <p:nvGrpSpPr>
          <p:cNvPr id="11" name="Group 10"/>
          <p:cNvGrpSpPr/>
          <p:nvPr/>
        </p:nvGrpSpPr>
        <p:grpSpPr>
          <a:xfrm>
            <a:off x="5537194" y="2056979"/>
            <a:ext cx="6541200" cy="4251747"/>
            <a:chOff x="5537194" y="1448423"/>
            <a:chExt cx="6541200" cy="4251747"/>
          </a:xfrm>
        </p:grpSpPr>
        <p:pic>
          <p:nvPicPr>
            <p:cNvPr id="16" name="Picture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61202" y="5118650"/>
              <a:ext cx="230550" cy="254953"/>
            </a:xfrm>
            <a:prstGeom prst="rect">
              <a:avLst/>
            </a:prstGeom>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987256" y="5118650"/>
              <a:ext cx="242286" cy="254476"/>
            </a:xfrm>
            <a:prstGeom prst="rect">
              <a:avLst/>
            </a:prstGeom>
          </p:spPr>
        </p:pic>
        <p:pic>
          <p:nvPicPr>
            <p:cNvPr id="18" name="Picture 1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466348" y="5118650"/>
              <a:ext cx="264140" cy="254953"/>
            </a:xfrm>
            <a:prstGeom prst="rect">
              <a:avLst/>
            </a:prstGeom>
          </p:spPr>
        </p:pic>
        <p:sp>
          <p:nvSpPr>
            <p:cNvPr id="19" name="TextBox 18"/>
            <p:cNvSpPr txBox="1"/>
            <p:nvPr/>
          </p:nvSpPr>
          <p:spPr>
            <a:xfrm>
              <a:off x="7895380" y="5330838"/>
              <a:ext cx="1959767" cy="369332"/>
            </a:xfrm>
            <a:prstGeom prst="rect">
              <a:avLst/>
            </a:prstGeom>
            <a:noFill/>
          </p:spPr>
          <p:txBody>
            <a:bodyPr wrap="none" rtlCol="0">
              <a:spAutoFit/>
            </a:bodyPr>
            <a:lstStyle/>
            <a:p>
              <a:r>
                <a:rPr lang="de-DE" dirty="0" smtClean="0">
                  <a:solidFill>
                    <a:srgbClr val="EF7A14"/>
                  </a:solidFill>
                  <a:latin typeface="DINPro-Regular" panose="02000503030000020004" pitchFamily="50" charset="0"/>
                </a:rPr>
                <a:t>State preparation</a:t>
              </a:r>
              <a:endParaRPr lang="de-DE" dirty="0">
                <a:solidFill>
                  <a:srgbClr val="EF7A14"/>
                </a:solidFill>
                <a:latin typeface="DINPro-Regular" panose="02000503030000020004" pitchFamily="50" charset="0"/>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7194" y="1448423"/>
              <a:ext cx="6541200" cy="3592814"/>
            </a:xfrm>
            <a:prstGeom prst="rect">
              <a:avLst/>
            </a:prstGeom>
          </p:spPr>
        </p:pic>
      </p:grpSp>
      <p:pic>
        <p:nvPicPr>
          <p:cNvPr id="21" name="Picture 20"/>
          <p:cNvPicPr>
            <a:picLocks noChangeAspect="1"/>
          </p:cNvPicPr>
          <p:nvPr/>
        </p:nvPicPr>
        <p:blipFill rotWithShape="1">
          <a:blip r:embed="rId9"/>
          <a:srcRect t="46212"/>
          <a:stretch/>
        </p:blipFill>
        <p:spPr>
          <a:xfrm>
            <a:off x="6309304" y="662986"/>
            <a:ext cx="5127103" cy="1577678"/>
          </a:xfrm>
          <a:prstGeom prst="rect">
            <a:avLst/>
          </a:prstGeom>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19776" y="2039561"/>
            <a:ext cx="6541200" cy="3592814"/>
          </a:xfrm>
          <a:prstGeom prst="rect">
            <a:avLst/>
          </a:prstGeom>
        </p:spPr>
      </p:pic>
    </p:spTree>
    <p:extLst>
      <p:ext uri="{BB962C8B-B14F-4D97-AF65-F5344CB8AC3E}">
        <p14:creationId xmlns:p14="http://schemas.microsoft.com/office/powerpoint/2010/main" val="354166903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11</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Active reset: population evolution</a:t>
            </a:r>
            <a:endParaRPr lang="de-DE" dirty="0"/>
          </a:p>
        </p:txBody>
      </p:sp>
      <p:sp>
        <p:nvSpPr>
          <p:cNvPr id="7" name="Text Placeholder 6"/>
          <p:cNvSpPr>
            <a:spLocks noGrp="1"/>
          </p:cNvSpPr>
          <p:nvPr>
            <p:ph type="body" sz="quarter" idx="13"/>
          </p:nvPr>
        </p:nvSpPr>
        <p:spPr/>
        <p:txBody>
          <a:bodyPr/>
          <a:lstStyle/>
          <a:p>
            <a:endParaRPr lang="de-DE"/>
          </a:p>
        </p:txBody>
      </p:sp>
      <p:sp>
        <p:nvSpPr>
          <p:cNvPr id="14" name="Content Placeholder 13"/>
          <p:cNvSpPr>
            <a:spLocks noGrp="1"/>
          </p:cNvSpPr>
          <p:nvPr>
            <p:ph idx="1"/>
          </p:nvPr>
        </p:nvSpPr>
        <p:spPr>
          <a:xfrm>
            <a:off x="323977" y="1440000"/>
            <a:ext cx="5378139" cy="4210046"/>
          </a:xfrm>
        </p:spPr>
        <p:txBody>
          <a:bodyPr/>
          <a:lstStyle/>
          <a:p>
            <a:r>
              <a:rPr lang="en-US" dirty="0" smtClean="0"/>
              <a:t>Evolution of populations as function of reset repetitions for each state preparation</a:t>
            </a:r>
          </a:p>
          <a:p>
            <a:r>
              <a:rPr lang="en-US" dirty="0" smtClean="0"/>
              <a:t>2 reset repetitions (~1.8 </a:t>
            </a:r>
            <a:r>
              <a:rPr lang="el-GR" dirty="0" smtClean="0"/>
              <a:t>μ</a:t>
            </a:r>
            <a:r>
              <a:rPr lang="de-DE" dirty="0" smtClean="0"/>
              <a:t>s) to get below initial thermal population</a:t>
            </a:r>
          </a:p>
          <a:p>
            <a:r>
              <a:rPr lang="de-DE" dirty="0" smtClean="0"/>
              <a:t>Reset to ground state 2 order of magnitude faster than without reset</a:t>
            </a:r>
          </a:p>
          <a:p>
            <a:endParaRPr lang="en-US" dirty="0" smtClean="0"/>
          </a:p>
          <a:p>
            <a:endParaRPr lang="en-US" dirty="0"/>
          </a:p>
        </p:txBody>
      </p:sp>
      <p:grpSp>
        <p:nvGrpSpPr>
          <p:cNvPr id="11" name="Group 10"/>
          <p:cNvGrpSpPr/>
          <p:nvPr/>
        </p:nvGrpSpPr>
        <p:grpSpPr>
          <a:xfrm>
            <a:off x="5537194" y="2056979"/>
            <a:ext cx="6541200" cy="4251747"/>
            <a:chOff x="5537194" y="1448423"/>
            <a:chExt cx="6541200" cy="4251747"/>
          </a:xfrm>
        </p:grpSpPr>
        <p:pic>
          <p:nvPicPr>
            <p:cNvPr id="16" name="Picture 1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761202" y="5118650"/>
              <a:ext cx="230550" cy="254953"/>
            </a:xfrm>
            <a:prstGeom prst="rect">
              <a:avLst/>
            </a:prstGeom>
          </p:spPr>
        </p:pic>
        <p:pic>
          <p:nvPicPr>
            <p:cNvPr id="17" name="Picture 16"/>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87256" y="5118650"/>
              <a:ext cx="242286" cy="254476"/>
            </a:xfrm>
            <a:prstGeom prst="rect">
              <a:avLst/>
            </a:prstGeom>
          </p:spPr>
        </p:pic>
        <p:pic>
          <p:nvPicPr>
            <p:cNvPr id="18" name="Picture 17"/>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466348" y="5118650"/>
              <a:ext cx="264140" cy="254953"/>
            </a:xfrm>
            <a:prstGeom prst="rect">
              <a:avLst/>
            </a:prstGeom>
          </p:spPr>
        </p:pic>
        <p:sp>
          <p:nvSpPr>
            <p:cNvPr id="19" name="TextBox 18"/>
            <p:cNvSpPr txBox="1"/>
            <p:nvPr/>
          </p:nvSpPr>
          <p:spPr>
            <a:xfrm>
              <a:off x="7895380" y="5330838"/>
              <a:ext cx="1959767" cy="369332"/>
            </a:xfrm>
            <a:prstGeom prst="rect">
              <a:avLst/>
            </a:prstGeom>
            <a:noFill/>
          </p:spPr>
          <p:txBody>
            <a:bodyPr wrap="none" rtlCol="0">
              <a:spAutoFit/>
            </a:bodyPr>
            <a:lstStyle/>
            <a:p>
              <a:r>
                <a:rPr lang="de-DE" dirty="0" smtClean="0">
                  <a:solidFill>
                    <a:srgbClr val="EF7A14"/>
                  </a:solidFill>
                  <a:latin typeface="DINPro-Regular" panose="02000503030000020004" pitchFamily="50" charset="0"/>
                </a:rPr>
                <a:t>State preparation</a:t>
              </a:r>
              <a:endParaRPr lang="de-DE" dirty="0">
                <a:solidFill>
                  <a:srgbClr val="EF7A14"/>
                </a:solidFill>
                <a:latin typeface="DINPro-Regular" panose="02000503030000020004" pitchFamily="50" charset="0"/>
              </a:endParaRPr>
            </a:p>
          </p:txBody>
        </p:sp>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37194" y="1448423"/>
              <a:ext cx="6541200" cy="3592814"/>
            </a:xfrm>
            <a:prstGeom prst="rect">
              <a:avLst/>
            </a:prstGeom>
          </p:spPr>
        </p:pic>
      </p:grpSp>
      <p:pic>
        <p:nvPicPr>
          <p:cNvPr id="21" name="Picture 20"/>
          <p:cNvPicPr>
            <a:picLocks noChangeAspect="1"/>
          </p:cNvPicPr>
          <p:nvPr/>
        </p:nvPicPr>
        <p:blipFill rotWithShape="1">
          <a:blip r:embed="rId10"/>
          <a:srcRect t="46212"/>
          <a:stretch/>
        </p:blipFill>
        <p:spPr>
          <a:xfrm>
            <a:off x="6309304" y="662986"/>
            <a:ext cx="5127103" cy="1577678"/>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537194" y="2056979"/>
            <a:ext cx="6541200" cy="3592814"/>
          </a:xfrm>
          <a:prstGeom prst="rect">
            <a:avLst/>
          </a:prstGeom>
        </p:spPr>
      </p:pic>
      <p:pic>
        <p:nvPicPr>
          <p:cNvPr id="2" name="Pictur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23874" y="2035605"/>
            <a:ext cx="6541200" cy="3592814"/>
          </a:xfrm>
          <a:prstGeom prst="rect">
            <a:avLst/>
          </a:prstGeom>
        </p:spPr>
      </p:pic>
    </p:spTree>
    <p:extLst>
      <p:ext uri="{BB962C8B-B14F-4D97-AF65-F5344CB8AC3E}">
        <p14:creationId xmlns:p14="http://schemas.microsoft.com/office/powerpoint/2010/main" val="294755931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0920777" y="6332541"/>
            <a:ext cx="612239" cy="468312"/>
          </a:xfrm>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12</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a:t>
            </a:r>
            <a:r>
              <a:rPr lang="en-US" dirty="0" smtClean="0"/>
              <a:t>e reset: performance analysis</a:t>
            </a:r>
            <a:endParaRPr lang="de-DE" dirty="0"/>
          </a:p>
        </p:txBody>
      </p:sp>
      <p:sp>
        <p:nvSpPr>
          <p:cNvPr id="7" name="Text Placeholder 6"/>
          <p:cNvSpPr>
            <a:spLocks noGrp="1"/>
          </p:cNvSpPr>
          <p:nvPr>
            <p:ph type="body" sz="quarter" idx="13"/>
          </p:nvPr>
        </p:nvSpPr>
        <p:spPr/>
        <p:txBody>
          <a:bodyPr/>
          <a:lstStyle/>
          <a:p>
            <a:endParaRPr lang="de-DE"/>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1971" y="1815852"/>
            <a:ext cx="6507221" cy="4020920"/>
          </a:xfrm>
          <a:prstGeom prst="rect">
            <a:avLst/>
          </a:prstGeom>
        </p:spPr>
      </p:pic>
      <p:sp>
        <p:nvSpPr>
          <p:cNvPr id="21" name="Content Placeholder 13"/>
          <p:cNvSpPr txBox="1">
            <a:spLocks/>
          </p:cNvSpPr>
          <p:nvPr/>
        </p:nvSpPr>
        <p:spPr>
          <a:xfrm>
            <a:off x="476377" y="1592400"/>
            <a:ext cx="5378139" cy="421004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grpSp>
        <p:nvGrpSpPr>
          <p:cNvPr id="25" name="Group 24"/>
          <p:cNvGrpSpPr/>
          <p:nvPr/>
        </p:nvGrpSpPr>
        <p:grpSpPr>
          <a:xfrm>
            <a:off x="323977" y="1440000"/>
            <a:ext cx="5378139" cy="4210046"/>
            <a:chOff x="323977" y="1440000"/>
            <a:chExt cx="5378139" cy="4210046"/>
          </a:xfrm>
        </p:grpSpPr>
        <p:sp>
          <p:nvSpPr>
            <p:cNvPr id="23" name="Content Placeholder 13"/>
            <p:cNvSpPr txBox="1">
              <a:spLocks/>
            </p:cNvSpPr>
            <p:nvPr/>
          </p:nvSpPr>
          <p:spPr>
            <a:xfrm>
              <a:off x="323977" y="1440000"/>
              <a:ext cx="5378139" cy="421004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Evolution of populations as function of reset repetitions for each state preparation</a:t>
              </a:r>
            </a:p>
            <a:p>
              <a:r>
                <a:rPr lang="en-US" dirty="0"/>
                <a:t>2 reset repetitions (~1.8 </a:t>
              </a:r>
              <a:r>
                <a:rPr lang="el-GR" dirty="0"/>
                <a:t>μ</a:t>
              </a:r>
              <a:r>
                <a:rPr lang="de-DE" dirty="0"/>
                <a:t>s) to get below initial thermal population</a:t>
              </a:r>
            </a:p>
            <a:p>
              <a:r>
                <a:rPr lang="de-DE" dirty="0"/>
                <a:t>Reset to ground state </a:t>
              </a:r>
              <a:r>
                <a:rPr lang="de-DE" dirty="0" smtClean="0"/>
                <a:t>2 </a:t>
              </a:r>
              <a:r>
                <a:rPr lang="de-DE" dirty="0"/>
                <a:t>order of magnitude faster than without reset</a:t>
              </a:r>
            </a:p>
            <a:p>
              <a:r>
                <a:rPr lang="de-DE" dirty="0"/>
                <a:t>Reset </a:t>
              </a:r>
              <a:r>
                <a:rPr lang="de-DE" dirty="0" smtClean="0"/>
                <a:t>rate for       state preparation: </a:t>
              </a:r>
              <a:r>
                <a:rPr lang="de-DE" dirty="0"/>
                <a:t>0.6 MHz</a:t>
              </a:r>
            </a:p>
            <a:p>
              <a:r>
                <a:rPr lang="de-DE" dirty="0"/>
                <a:t>Steady state excited population: </a:t>
              </a:r>
              <a:r>
                <a:rPr lang="de-DE" dirty="0" smtClean="0"/>
                <a:t>1.5 ‰</a:t>
              </a:r>
            </a:p>
            <a:p>
              <a:endParaRPr lang="de-DE" dirty="0"/>
            </a:p>
          </p:txBody>
        </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99672" y="3311274"/>
              <a:ext cx="230550" cy="254953"/>
            </a:xfrm>
            <a:prstGeom prst="rect">
              <a:avLst/>
            </a:prstGeom>
          </p:spPr>
        </p:pic>
      </p:grpSp>
      <p:pic>
        <p:nvPicPr>
          <p:cNvPr id="26" name="Picture 25"/>
          <p:cNvPicPr>
            <a:picLocks noChangeAspect="1"/>
          </p:cNvPicPr>
          <p:nvPr/>
        </p:nvPicPr>
        <p:blipFill rotWithShape="1">
          <a:blip r:embed="rId5"/>
          <a:srcRect t="46212"/>
          <a:stretch/>
        </p:blipFill>
        <p:spPr>
          <a:xfrm>
            <a:off x="6309304" y="662986"/>
            <a:ext cx="5127103" cy="1577678"/>
          </a:xfrm>
          <a:prstGeom prst="rect">
            <a:avLst/>
          </a:prstGeom>
        </p:spPr>
      </p:pic>
    </p:spTree>
    <p:extLst>
      <p:ext uri="{BB962C8B-B14F-4D97-AF65-F5344CB8AC3E}">
        <p14:creationId xmlns:p14="http://schemas.microsoft.com/office/powerpoint/2010/main" val="162162499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10920777" y="6332541"/>
            <a:ext cx="612239" cy="468312"/>
          </a:xfrm>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13</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a:t>
            </a:r>
            <a:r>
              <a:rPr lang="en-US" dirty="0" smtClean="0"/>
              <a:t>e reset: performance analysis</a:t>
            </a:r>
            <a:endParaRPr lang="de-DE" dirty="0"/>
          </a:p>
        </p:txBody>
      </p:sp>
      <p:sp>
        <p:nvSpPr>
          <p:cNvPr id="7" name="Text Placeholder 6"/>
          <p:cNvSpPr>
            <a:spLocks noGrp="1"/>
          </p:cNvSpPr>
          <p:nvPr>
            <p:ph type="body" sz="quarter" idx="13"/>
          </p:nvPr>
        </p:nvSpPr>
        <p:spPr/>
        <p:txBody>
          <a:bodyPr/>
          <a:lstStyle/>
          <a:p>
            <a:endParaRPr lang="de-DE"/>
          </a:p>
        </p:txBody>
      </p:sp>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1971" y="1815852"/>
            <a:ext cx="6507221" cy="4020920"/>
          </a:xfrm>
          <a:prstGeom prst="rect">
            <a:avLst/>
          </a:prstGeom>
        </p:spPr>
      </p:pic>
      <p:sp>
        <p:nvSpPr>
          <p:cNvPr id="21" name="Content Placeholder 13 1"/>
          <p:cNvSpPr txBox="1">
            <a:spLocks/>
          </p:cNvSpPr>
          <p:nvPr/>
        </p:nvSpPr>
        <p:spPr>
          <a:xfrm>
            <a:off x="476377" y="1592400"/>
            <a:ext cx="5378139" cy="4210046"/>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grpSp>
        <p:nvGrpSpPr>
          <p:cNvPr id="19" name="Group 18"/>
          <p:cNvGrpSpPr/>
          <p:nvPr/>
        </p:nvGrpSpPr>
        <p:grpSpPr>
          <a:xfrm>
            <a:off x="323977" y="1439999"/>
            <a:ext cx="5582529" cy="5039177"/>
            <a:chOff x="323977" y="1439999"/>
            <a:chExt cx="5582529" cy="5039177"/>
          </a:xfrm>
        </p:grpSpPr>
        <p:sp>
          <p:nvSpPr>
            <p:cNvPr id="23" name="Content Placeholder 13 2"/>
            <p:cNvSpPr txBox="1">
              <a:spLocks/>
            </p:cNvSpPr>
            <p:nvPr/>
          </p:nvSpPr>
          <p:spPr>
            <a:xfrm>
              <a:off x="323977" y="1439999"/>
              <a:ext cx="5582529" cy="5039177"/>
            </a:xfrm>
            <a:prstGeom prst="rect">
              <a:avLst/>
            </a:prstGeom>
            <a:noFill/>
          </p:spPr>
          <p:txBody>
            <a:bodyPr vert="horz" lIns="140400" tIns="0" rIns="144000" bIns="0" rtlCol="0">
              <a:noAutofit/>
            </a:bodyPr>
            <a:lstStyle>
              <a:lvl1pPr marL="361950" indent="-361950" algn="l" defTabSz="914400" rtl="0" eaLnBrk="1" latinLnBrk="0" hangingPunct="1">
                <a:lnSpc>
                  <a:spcPct val="100000"/>
                </a:lnSpc>
                <a:spcBef>
                  <a:spcPts val="5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DINPro" panose="020B0504020101020102"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Evolution of populations as function of reset repetitions for each state preparation</a:t>
              </a:r>
            </a:p>
            <a:p>
              <a:r>
                <a:rPr lang="en-US" dirty="0"/>
                <a:t>2 reset repetitions (~1.8 </a:t>
              </a:r>
              <a:r>
                <a:rPr lang="el-GR" dirty="0"/>
                <a:t>μ</a:t>
              </a:r>
              <a:r>
                <a:rPr lang="de-DE" dirty="0"/>
                <a:t>s) to get below initial thermal population</a:t>
              </a:r>
            </a:p>
            <a:p>
              <a:r>
                <a:rPr lang="de-DE" dirty="0"/>
                <a:t>Reset to ground state </a:t>
              </a:r>
              <a:r>
                <a:rPr lang="de-DE" dirty="0" smtClean="0"/>
                <a:t>2 </a:t>
              </a:r>
              <a:r>
                <a:rPr lang="de-DE" dirty="0"/>
                <a:t>order of magnitude faster than without reset</a:t>
              </a:r>
            </a:p>
            <a:p>
              <a:r>
                <a:rPr lang="de-DE" dirty="0"/>
                <a:t>Reset </a:t>
              </a:r>
              <a:r>
                <a:rPr lang="de-DE" dirty="0" smtClean="0"/>
                <a:t>rate for       state preparation: </a:t>
              </a:r>
              <a:r>
                <a:rPr lang="de-DE" dirty="0"/>
                <a:t>0.6 MHz</a:t>
              </a:r>
            </a:p>
            <a:p>
              <a:r>
                <a:rPr lang="de-DE" dirty="0"/>
                <a:t>Steady state excited population: </a:t>
              </a:r>
              <a:r>
                <a:rPr lang="de-DE" dirty="0" smtClean="0"/>
                <a:t>1.5 ‰</a:t>
              </a:r>
            </a:p>
            <a:p>
              <a:endParaRPr lang="de-DE" dirty="0"/>
            </a:p>
            <a:p>
              <a:r>
                <a:rPr lang="de-DE" dirty="0" smtClean="0"/>
                <a:t>Limitations:</a:t>
              </a:r>
            </a:p>
            <a:p>
              <a:pPr lvl="1"/>
              <a:r>
                <a:rPr lang="de-DE" dirty="0" smtClean="0"/>
                <a:t>Idle time (</a:t>
              </a:r>
              <a:r>
                <a:rPr lang="de-DE" dirty="0"/>
                <a:t>2018: 600ns, 2019: 440 ns, 2020: </a:t>
              </a:r>
              <a:r>
                <a:rPr lang="de-DE" dirty="0" smtClean="0"/>
                <a:t>?)</a:t>
              </a:r>
            </a:p>
            <a:p>
              <a:pPr lvl="2"/>
              <a:r>
                <a:rPr lang="de-DE" dirty="0" smtClean="0"/>
                <a:t>Decay </a:t>
              </a:r>
              <a:r>
                <a:rPr lang="de-DE" dirty="0"/>
                <a:t>(~1.8% </a:t>
              </a:r>
              <a:r>
                <a:rPr lang="de-DE" dirty="0" smtClean="0"/>
                <a:t>for      </a:t>
              </a:r>
              <a:r>
                <a:rPr lang="de-DE" dirty="0"/>
                <a:t>)</a:t>
              </a:r>
            </a:p>
            <a:p>
              <a:pPr lvl="2"/>
              <a:r>
                <a:rPr lang="de-DE" dirty="0" smtClean="0"/>
                <a:t>(Rethermalization)</a:t>
              </a:r>
            </a:p>
            <a:p>
              <a:pPr lvl="1"/>
              <a:r>
                <a:rPr lang="de-DE" dirty="0" smtClean="0"/>
                <a:t>Readout infidelity on      (~0.2%)</a:t>
              </a:r>
            </a:p>
            <a:p>
              <a:pPr lvl="1"/>
              <a:r>
                <a:rPr lang="de-DE" dirty="0" smtClean="0"/>
                <a:t>Measurement induced transitions</a:t>
              </a:r>
            </a:p>
          </p:txBody>
        </p:sp>
        <p:pic>
          <p:nvPicPr>
            <p:cNvPr id="15" name="Picture 1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96381" y="3305341"/>
              <a:ext cx="230095" cy="254476"/>
            </a:xfrm>
            <a:prstGeom prst="rect">
              <a:avLst/>
            </a:prstGeom>
          </p:spPr>
        </p:pic>
        <p:pic>
          <p:nvPicPr>
            <p:cNvPr id="18" name="Picture 17"/>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00279" y="5596424"/>
              <a:ext cx="242286" cy="254476"/>
            </a:xfrm>
            <a:prstGeom prst="rect">
              <a:avLst/>
            </a:prstGeom>
          </p:spPr>
        </p:pic>
        <p:pic>
          <p:nvPicPr>
            <p:cNvPr id="27" name="Picture 26"/>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3115241" y="4961570"/>
              <a:ext cx="230095" cy="254476"/>
            </a:xfrm>
            <a:prstGeom prst="rect">
              <a:avLst/>
            </a:prstGeom>
          </p:spPr>
        </p:pic>
      </p:grpSp>
      <p:pic>
        <p:nvPicPr>
          <p:cNvPr id="26" name="Picture 25"/>
          <p:cNvPicPr>
            <a:picLocks noChangeAspect="1"/>
          </p:cNvPicPr>
          <p:nvPr/>
        </p:nvPicPr>
        <p:blipFill rotWithShape="1">
          <a:blip r:embed="rId9"/>
          <a:srcRect t="46212"/>
          <a:stretch/>
        </p:blipFill>
        <p:spPr>
          <a:xfrm>
            <a:off x="6309304" y="662986"/>
            <a:ext cx="5127103" cy="1577678"/>
          </a:xfrm>
          <a:prstGeom prst="rect">
            <a:avLst/>
          </a:prstGeom>
        </p:spPr>
      </p:pic>
    </p:spTree>
    <p:extLst>
      <p:ext uri="{BB962C8B-B14F-4D97-AF65-F5344CB8AC3E}">
        <p14:creationId xmlns:p14="http://schemas.microsoft.com/office/powerpoint/2010/main" val="302473722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NISQ</a:t>
            </a:r>
          </a:p>
          <a:p>
            <a:r>
              <a:rPr lang="en-US" dirty="0" smtClean="0"/>
              <a:t>Often terms like </a:t>
            </a:r>
            <a:r>
              <a:rPr lang="en-US" dirty="0" err="1" smtClean="0"/>
              <a:t>exp</a:t>
            </a:r>
            <a:r>
              <a:rPr lang="en-US" dirty="0" smtClean="0"/>
              <a:t>(-</a:t>
            </a:r>
            <a:r>
              <a:rPr lang="en-US" dirty="0" err="1" smtClean="0"/>
              <a:t>i</a:t>
            </a:r>
            <a:r>
              <a:rPr lang="en-US" dirty="0" smtClean="0"/>
              <a:t> gamma C) with C = </a:t>
            </a:r>
            <a:r>
              <a:rPr lang="en-US" dirty="0" err="1" smtClean="0"/>
              <a:t>ising</a:t>
            </a:r>
            <a:endParaRPr lang="en-US" dirty="0" smtClean="0"/>
          </a:p>
          <a:p>
            <a:r>
              <a:rPr lang="en-US" dirty="0" smtClean="0"/>
              <a:t>Looks like arb phase</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14</a:t>
            </a:fld>
            <a:endParaRPr lang="en-GB" dirty="0">
              <a:solidFill>
                <a:prstClr val="black"/>
              </a:solidFill>
            </a:endParaRPr>
          </a:p>
        </p:txBody>
      </p:sp>
      <p:sp>
        <p:nvSpPr>
          <p:cNvPr id="6" name="Title 5"/>
          <p:cNvSpPr>
            <a:spLocks noGrp="1"/>
          </p:cNvSpPr>
          <p:nvPr>
            <p:ph type="title"/>
          </p:nvPr>
        </p:nvSpPr>
        <p:spPr/>
        <p:txBody>
          <a:bodyPr/>
          <a:lstStyle/>
          <a:p>
            <a:r>
              <a:rPr lang="en-US" dirty="0" smtClean="0"/>
              <a:t>Motivation for Controlled </a:t>
            </a:r>
            <a:r>
              <a:rPr lang="en-US" dirty="0" smtClean="0"/>
              <a:t>Arbitrary Phase Gate</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95972077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15</a:t>
            </a:fld>
            <a:endParaRPr lang="en-GB" dirty="0">
              <a:solidFill>
                <a:prstClr val="black"/>
              </a:solidFill>
            </a:endParaRPr>
          </a:p>
        </p:txBody>
      </p:sp>
      <p:sp>
        <p:nvSpPr>
          <p:cNvPr id="6" name="Title 5"/>
          <p:cNvSpPr>
            <a:spLocks noGrp="1"/>
          </p:cNvSpPr>
          <p:nvPr>
            <p:ph type="title"/>
          </p:nvPr>
        </p:nvSpPr>
        <p:spPr/>
        <p:txBody>
          <a:bodyPr/>
          <a:lstStyle/>
          <a:p>
            <a:r>
              <a:rPr lang="en-US" dirty="0" smtClean="0"/>
              <a:t>Controlled Arbitrary Phase Gate</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06458796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16</a:t>
            </a:fld>
            <a:endParaRPr lang="en-GB" dirty="0">
              <a:solidFill>
                <a:prstClr val="black"/>
              </a:solidFill>
            </a:endParaRPr>
          </a:p>
        </p:txBody>
      </p:sp>
      <p:sp>
        <p:nvSpPr>
          <p:cNvPr id="6" name="Title 5"/>
          <p:cNvSpPr>
            <a:spLocks noGrp="1"/>
          </p:cNvSpPr>
          <p:nvPr>
            <p:ph type="title"/>
          </p:nvPr>
        </p:nvSpPr>
        <p:spPr/>
        <p:txBody>
          <a:bodyPr/>
          <a:lstStyle/>
          <a:p>
            <a:r>
              <a:rPr lang="en-US" dirty="0" smtClean="0"/>
              <a:t>Controlled Arbitrary Phase Gate</a:t>
            </a:r>
            <a:endParaRPr lang="de-DE" dirty="0"/>
          </a:p>
        </p:txBody>
      </p:sp>
      <p:sp>
        <p:nvSpPr>
          <p:cNvPr id="7" name="Text Placeholder 6"/>
          <p:cNvSpPr>
            <a:spLocks noGrp="1"/>
          </p:cNvSpPr>
          <p:nvPr>
            <p:ph type="body" sz="quarter" idx="13"/>
          </p:nvPr>
        </p:nvSpPr>
        <p:spPr/>
        <p:txBody>
          <a:bodyPr/>
          <a:lstStyle/>
          <a:p>
            <a:endParaRPr lang="de-DE"/>
          </a:p>
        </p:txBody>
      </p:sp>
      <p:grpSp>
        <p:nvGrpSpPr>
          <p:cNvPr id="8" name="Group 7"/>
          <p:cNvGrpSpPr/>
          <p:nvPr/>
        </p:nvGrpSpPr>
        <p:grpSpPr>
          <a:xfrm>
            <a:off x="1280741" y="1304956"/>
            <a:ext cx="8680382" cy="5233658"/>
            <a:chOff x="307975" y="160338"/>
            <a:chExt cx="10960294" cy="6892392"/>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9759" y="245130"/>
              <a:ext cx="5508510" cy="6807600"/>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975" y="160338"/>
              <a:ext cx="5549292" cy="6858000"/>
            </a:xfrm>
            <a:prstGeom prst="rect">
              <a:avLst/>
            </a:prstGeom>
          </p:spPr>
        </p:pic>
        <p:pic>
          <p:nvPicPr>
            <p:cNvPr id="11" name="Picture 10"/>
            <p:cNvPicPr>
              <a:picLocks noChangeAspect="1"/>
            </p:cNvPicPr>
            <p:nvPr/>
          </p:nvPicPr>
          <p:blipFill>
            <a:blip r:embed="rId4"/>
            <a:stretch>
              <a:fillRect/>
            </a:stretch>
          </p:blipFill>
          <p:spPr>
            <a:xfrm>
              <a:off x="2019301" y="487055"/>
              <a:ext cx="2540000" cy="1877945"/>
            </a:xfrm>
            <a:prstGeom prst="rect">
              <a:avLst/>
            </a:prstGeom>
          </p:spPr>
        </p:pic>
        <p:pic>
          <p:nvPicPr>
            <p:cNvPr id="12" name="Picture 11"/>
            <p:cNvPicPr>
              <a:picLocks noChangeAspect="1"/>
            </p:cNvPicPr>
            <p:nvPr/>
          </p:nvPicPr>
          <p:blipFill>
            <a:blip r:embed="rId5"/>
            <a:stretch>
              <a:fillRect/>
            </a:stretch>
          </p:blipFill>
          <p:spPr>
            <a:xfrm>
              <a:off x="6582050" y="729881"/>
              <a:ext cx="2530305" cy="1635119"/>
            </a:xfrm>
            <a:prstGeom prst="rect">
              <a:avLst/>
            </a:prstGeom>
          </p:spPr>
        </p:pic>
        <p:pic>
          <p:nvPicPr>
            <p:cNvPr id="13" name="Picture 12"/>
            <p:cNvPicPr>
              <a:picLocks noChangeAspect="1"/>
            </p:cNvPicPr>
            <p:nvPr/>
          </p:nvPicPr>
          <p:blipFill rotWithShape="1">
            <a:blip r:embed="rId6"/>
            <a:srcRect t="-1" b="6477"/>
            <a:stretch/>
          </p:blipFill>
          <p:spPr>
            <a:xfrm>
              <a:off x="6582049" y="5797359"/>
              <a:ext cx="2530305" cy="635191"/>
            </a:xfrm>
            <a:prstGeom prst="rect">
              <a:avLst/>
            </a:prstGeom>
          </p:spPr>
        </p:pic>
        <p:sp>
          <p:nvSpPr>
            <p:cNvPr id="14" name="TextBox 13"/>
            <p:cNvSpPr txBox="1"/>
            <p:nvPr/>
          </p:nvSpPr>
          <p:spPr>
            <a:xfrm>
              <a:off x="382505" y="311793"/>
              <a:ext cx="436338" cy="369332"/>
            </a:xfrm>
            <a:prstGeom prst="rect">
              <a:avLst/>
            </a:prstGeom>
            <a:noFill/>
          </p:spPr>
          <p:txBody>
            <a:bodyPr wrap="none" rtlCol="0">
              <a:spAutoFit/>
            </a:bodyPr>
            <a:lstStyle/>
            <a:p>
              <a:r>
                <a:rPr lang="de-DE" dirty="0" smtClean="0">
                  <a:latin typeface="DINPro-Light" panose="02000504040000020003" pitchFamily="50" charset="0"/>
                </a:rPr>
                <a:t>(a)</a:t>
              </a:r>
              <a:endParaRPr lang="de-DE" dirty="0">
                <a:latin typeface="DINPro-Light" panose="02000504040000020003" pitchFamily="50" charset="0"/>
              </a:endParaRPr>
            </a:p>
          </p:txBody>
        </p:sp>
        <p:sp>
          <p:nvSpPr>
            <p:cNvPr id="15" name="TextBox 14"/>
            <p:cNvSpPr txBox="1"/>
            <p:nvPr/>
          </p:nvSpPr>
          <p:spPr>
            <a:xfrm>
              <a:off x="5778512" y="311793"/>
              <a:ext cx="441146" cy="369332"/>
            </a:xfrm>
            <a:prstGeom prst="rect">
              <a:avLst/>
            </a:prstGeom>
            <a:noFill/>
          </p:spPr>
          <p:txBody>
            <a:bodyPr wrap="none" rtlCol="0">
              <a:spAutoFit/>
            </a:bodyPr>
            <a:lstStyle/>
            <a:p>
              <a:r>
                <a:rPr lang="de-DE" dirty="0" smtClean="0">
                  <a:latin typeface="DINPro-Light" panose="02000504040000020003" pitchFamily="50" charset="0"/>
                </a:rPr>
                <a:t>(b)</a:t>
              </a:r>
              <a:endParaRPr lang="de-DE" dirty="0">
                <a:latin typeface="DINPro-Light" panose="02000504040000020003" pitchFamily="50" charset="0"/>
              </a:endParaRPr>
            </a:p>
          </p:txBody>
        </p:sp>
        <p:sp>
          <p:nvSpPr>
            <p:cNvPr id="16" name="TextBox 15"/>
            <p:cNvSpPr txBox="1"/>
            <p:nvPr/>
          </p:nvSpPr>
          <p:spPr>
            <a:xfrm>
              <a:off x="5857267" y="3508326"/>
              <a:ext cx="429926" cy="369332"/>
            </a:xfrm>
            <a:prstGeom prst="rect">
              <a:avLst/>
            </a:prstGeom>
            <a:noFill/>
          </p:spPr>
          <p:txBody>
            <a:bodyPr wrap="none" rtlCol="0">
              <a:spAutoFit/>
            </a:bodyPr>
            <a:lstStyle/>
            <a:p>
              <a:r>
                <a:rPr lang="de-DE" dirty="0" smtClean="0">
                  <a:latin typeface="DINPro-Light" panose="02000504040000020003" pitchFamily="50" charset="0"/>
                </a:rPr>
                <a:t>(c)</a:t>
              </a:r>
              <a:endParaRPr lang="de-DE" dirty="0">
                <a:latin typeface="DINPro-Light" panose="02000504040000020003" pitchFamily="50" charset="0"/>
              </a:endParaRPr>
            </a:p>
          </p:txBody>
        </p:sp>
      </p:grpSp>
    </p:spTree>
    <p:extLst>
      <p:ext uri="{BB962C8B-B14F-4D97-AF65-F5344CB8AC3E}">
        <p14:creationId xmlns:p14="http://schemas.microsoft.com/office/powerpoint/2010/main" val="343740689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de-DE" dirty="0" smtClean="0"/>
              <a:t>Conditional phase error</a:t>
            </a:r>
          </a:p>
          <a:p>
            <a:r>
              <a:rPr lang="de-DE" dirty="0" smtClean="0"/>
              <a:t>Dynamic phase error </a:t>
            </a:r>
          </a:p>
          <a:p>
            <a:r>
              <a:rPr lang="de-DE" dirty="0" smtClean="0"/>
              <a:t>Leakage</a:t>
            </a:r>
          </a:p>
          <a:p>
            <a:r>
              <a:rPr lang="de-DE" dirty="0" smtClean="0"/>
              <a:t>Process</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17</a:t>
            </a:fld>
            <a:endParaRPr lang="en-GB" dirty="0">
              <a:solidFill>
                <a:prstClr val="black"/>
              </a:solidFill>
            </a:endParaRPr>
          </a:p>
        </p:txBody>
      </p:sp>
      <p:sp>
        <p:nvSpPr>
          <p:cNvPr id="6" name="Title 5"/>
          <p:cNvSpPr>
            <a:spLocks noGrp="1"/>
          </p:cNvSpPr>
          <p:nvPr>
            <p:ph type="title"/>
          </p:nvPr>
        </p:nvSpPr>
        <p:spPr/>
        <p:txBody>
          <a:bodyPr/>
          <a:lstStyle/>
          <a:p>
            <a:r>
              <a:rPr lang="de-DE" dirty="0" smtClean="0"/>
              <a:t>Controlled arbitrary phase gate: </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43543888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1440000"/>
            <a:ext cx="4726994" cy="4210046"/>
          </a:xfrm>
        </p:spPr>
        <p:txBody>
          <a:bodyPr/>
          <a:lstStyle/>
          <a:p>
            <a:r>
              <a:rPr lang="de-DE" dirty="0" smtClean="0"/>
              <a:t> </a:t>
            </a:r>
          </a:p>
          <a:p>
            <a:pPr marL="0" indent="0">
              <a:buNone/>
            </a:pPr>
            <a:endParaRPr lang="de-DE" dirty="0"/>
          </a:p>
          <a:p>
            <a:r>
              <a:rPr lang="de-DE" dirty="0"/>
              <a:t>Use 3 Level readout</a:t>
            </a:r>
            <a:br>
              <a:rPr lang="de-DE" dirty="0"/>
            </a:br>
            <a:r>
              <a:rPr lang="de-DE" dirty="0">
                <a:sym typeface="Wingdings" panose="05000000000000000000" pitchFamily="2" charset="2"/>
              </a:rPr>
              <a:t> Leakage </a:t>
            </a:r>
            <a:r>
              <a:rPr lang="de-DE" dirty="0"/>
              <a:t>characterized separately</a:t>
            </a:r>
          </a:p>
          <a:p>
            <a:endParaRPr lang="de-DE" dirty="0"/>
          </a:p>
          <a:p>
            <a:r>
              <a:rPr lang="de-DE" dirty="0" smtClean="0"/>
              <a:t>Process fidelity</a:t>
            </a:r>
          </a:p>
          <a:p>
            <a:endParaRPr lang="de-DE" dirty="0"/>
          </a:p>
          <a:p>
            <a:endParaRPr lang="de-DE" dirty="0" smtClean="0"/>
          </a:p>
          <a:p>
            <a:r>
              <a:rPr lang="de-DE" dirty="0" smtClean="0"/>
              <a:t>Repeat </a:t>
            </a:r>
            <a:r>
              <a:rPr lang="de-DE" dirty="0"/>
              <a:t>for different rotation angles</a:t>
            </a:r>
          </a:p>
          <a:p>
            <a:endParaRPr lang="de-DE" dirty="0" smtClean="0"/>
          </a:p>
          <a:p>
            <a:endParaRPr lang="de-DE" dirty="0" smtClean="0"/>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18</a:t>
            </a:fld>
            <a:endParaRPr lang="en-GB" dirty="0">
              <a:solidFill>
                <a:prstClr val="black"/>
              </a:solidFill>
            </a:endParaRPr>
          </a:p>
        </p:txBody>
      </p:sp>
      <p:pic>
        <p:nvPicPr>
          <p:cNvPr id="36" name="Picture 35"/>
          <p:cNvPicPr>
            <a:picLocks noChangeAspect="1"/>
          </p:cNvPicPr>
          <p:nvPr/>
        </p:nvPicPr>
        <p:blipFill rotWithShape="1">
          <a:blip r:embed="rId10" cstate="print">
            <a:extLst>
              <a:ext uri="{28A0092B-C50C-407E-A947-70E740481C1C}">
                <a14:useLocalDpi xmlns:a14="http://schemas.microsoft.com/office/drawing/2010/main" val="0"/>
              </a:ext>
            </a:extLst>
          </a:blip>
          <a:srcRect l="15500" t="3713" r="7000" b="6015"/>
          <a:stretch/>
        </p:blipFill>
        <p:spPr>
          <a:xfrm>
            <a:off x="5113481" y="3894799"/>
            <a:ext cx="2943498" cy="1755247"/>
          </a:xfrm>
          <a:prstGeom prst="rect">
            <a:avLst/>
          </a:prstGeom>
        </p:spPr>
      </p:pic>
      <p:sp>
        <p:nvSpPr>
          <p:cNvPr id="6" name="Title 5"/>
          <p:cNvSpPr>
            <a:spLocks noGrp="1"/>
          </p:cNvSpPr>
          <p:nvPr>
            <p:ph type="title"/>
          </p:nvPr>
        </p:nvSpPr>
        <p:spPr/>
        <p:txBody>
          <a:bodyPr/>
          <a:lstStyle/>
          <a:p>
            <a:r>
              <a:rPr lang="en-US" dirty="0" smtClean="0"/>
              <a:t>Process Tomography</a:t>
            </a:r>
            <a:endParaRPr lang="de-DE" dirty="0"/>
          </a:p>
        </p:txBody>
      </p:sp>
      <p:sp>
        <p:nvSpPr>
          <p:cNvPr id="7" name="Text Placeholder 6"/>
          <p:cNvSpPr>
            <a:spLocks noGrp="1"/>
          </p:cNvSpPr>
          <p:nvPr>
            <p:ph type="body" sz="quarter" idx="13"/>
          </p:nvPr>
        </p:nvSpPr>
        <p:spPr/>
        <p:txBody>
          <a:bodyPr/>
          <a:lstStyle/>
          <a:p>
            <a:endParaRPr lang="de-DE"/>
          </a:p>
        </p:txBody>
      </p:sp>
      <p:grpSp>
        <p:nvGrpSpPr>
          <p:cNvPr id="10" name="Group 9"/>
          <p:cNvGrpSpPr/>
          <p:nvPr/>
        </p:nvGrpSpPr>
        <p:grpSpPr>
          <a:xfrm>
            <a:off x="5113481" y="1028904"/>
            <a:ext cx="6158785" cy="2131793"/>
            <a:chOff x="1839120" y="2324708"/>
            <a:chExt cx="8582025" cy="2533650"/>
          </a:xfrm>
        </p:grpSpPr>
        <p:pic>
          <p:nvPicPr>
            <p:cNvPr id="8" name="Content Placeholder 4"/>
            <p:cNvPicPr>
              <a:picLocks noChangeAspect="1"/>
            </p:cNvPicPr>
            <p:nvPr/>
          </p:nvPicPr>
          <p:blipFill rotWithShape="1">
            <a:blip r:embed="rId11" cstate="print">
              <a:extLst>
                <a:ext uri="{28A0092B-C50C-407E-A947-70E740481C1C}">
                  <a14:useLocalDpi xmlns:a14="http://schemas.microsoft.com/office/drawing/2010/main" val="0"/>
                </a:ext>
              </a:extLst>
            </a:blip>
            <a:srcRect l="14712" t="2967" r="6971" b="5346"/>
            <a:stretch/>
          </p:blipFill>
          <p:spPr>
            <a:xfrm>
              <a:off x="6192045" y="2324708"/>
              <a:ext cx="4229100" cy="2533650"/>
            </a:xfrm>
            <a:prstGeom prst="rect">
              <a:avLst/>
            </a:prstGeom>
            <a:noFill/>
          </p:spPr>
        </p:pic>
        <p:pic>
          <p:nvPicPr>
            <p:cNvPr id="9" name="Picture 8"/>
            <p:cNvPicPr>
              <a:picLocks noChangeAspect="1"/>
            </p:cNvPicPr>
            <p:nvPr/>
          </p:nvPicPr>
          <p:blipFill rotWithShape="1">
            <a:blip r:embed="rId12" cstate="print">
              <a:extLst>
                <a:ext uri="{28A0092B-C50C-407E-A947-70E740481C1C}">
                  <a14:useLocalDpi xmlns:a14="http://schemas.microsoft.com/office/drawing/2010/main" val="0"/>
                </a:ext>
              </a:extLst>
            </a:blip>
            <a:srcRect l="14337" t="3313" r="6817" b="5346"/>
            <a:stretch/>
          </p:blipFill>
          <p:spPr>
            <a:xfrm>
              <a:off x="1839120" y="2324708"/>
              <a:ext cx="4257675" cy="2524125"/>
            </a:xfrm>
            <a:prstGeom prst="rect">
              <a:avLst/>
            </a:prstGeom>
          </p:spPr>
        </p:pic>
      </p:grpSp>
      <p:pic>
        <p:nvPicPr>
          <p:cNvPr id="26" name="Picture 25"/>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265785" y="978554"/>
            <a:ext cx="579759" cy="230319"/>
          </a:xfrm>
          <a:prstGeom prst="rect">
            <a:avLst/>
          </a:prstGeom>
        </p:spPr>
      </p:pic>
      <p:pic>
        <p:nvPicPr>
          <p:cNvPr id="27" name="Picture 26"/>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8413642" y="965154"/>
            <a:ext cx="577847" cy="230751"/>
          </a:xfrm>
          <a:prstGeom prst="rect">
            <a:avLst/>
          </a:prstGeom>
        </p:spPr>
      </p:pic>
      <p:pic>
        <p:nvPicPr>
          <p:cNvPr id="34" name="Picture 33"/>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65783" y="3602666"/>
            <a:ext cx="857684" cy="263894"/>
          </a:xfrm>
          <a:prstGeom prst="rect">
            <a:avLst/>
          </a:prstGeom>
        </p:spPr>
      </p:pic>
      <p:pic>
        <p:nvPicPr>
          <p:cNvPr id="25" name="Picture 24"/>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821797" y="1391841"/>
            <a:ext cx="2767327" cy="481713"/>
          </a:xfrm>
          <a:prstGeom prst="rect">
            <a:avLst/>
          </a:prstGeom>
        </p:spPr>
      </p:pic>
      <p:pic>
        <p:nvPicPr>
          <p:cNvPr id="33" name="Picture 3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596604" y="2916677"/>
            <a:ext cx="1187408" cy="205185"/>
          </a:xfrm>
          <a:prstGeom prst="rect">
            <a:avLst/>
          </a:prstGeom>
        </p:spPr>
      </p:pic>
      <p:pic>
        <p:nvPicPr>
          <p:cNvPr id="32" name="Picture 31"/>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575245" y="5724147"/>
            <a:ext cx="1187408" cy="205185"/>
          </a:xfrm>
          <a:prstGeom prst="rect">
            <a:avLst/>
          </a:prstGeom>
        </p:spPr>
      </p:pic>
      <p:pic>
        <p:nvPicPr>
          <p:cNvPr id="37" name="Picture 36"/>
          <p:cNvPicPr>
            <a:picLocks noChangeAspect="1"/>
          </p:cNvPicPr>
          <p:nvPr/>
        </p:nvPicPr>
        <p:blipFill rotWithShape="1">
          <a:blip r:embed="rId19" cstate="print">
            <a:extLst>
              <a:ext uri="{28A0092B-C50C-407E-A947-70E740481C1C}">
                <a14:useLocalDpi xmlns:a14="http://schemas.microsoft.com/office/drawing/2010/main" val="0"/>
              </a:ext>
            </a:extLst>
          </a:blip>
          <a:srcRect l="15286" t="3853" r="6714" b="6015"/>
          <a:stretch/>
        </p:blipFill>
        <p:spPr>
          <a:xfrm>
            <a:off x="8250845" y="3813897"/>
            <a:ext cx="3113093" cy="1841628"/>
          </a:xfrm>
          <a:prstGeom prst="rect">
            <a:avLst/>
          </a:prstGeom>
        </p:spPr>
      </p:pic>
      <p:pic>
        <p:nvPicPr>
          <p:cNvPr id="35" name="Picture 34"/>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8413642" y="3587335"/>
            <a:ext cx="858257" cy="264388"/>
          </a:xfrm>
          <a:prstGeom prst="rect">
            <a:avLst/>
          </a:prstGeom>
        </p:spPr>
      </p:pic>
      <p:pic>
        <p:nvPicPr>
          <p:cNvPr id="39" name="Picture 38"/>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821797" y="3397252"/>
            <a:ext cx="3225810" cy="410827"/>
          </a:xfrm>
          <a:prstGeom prst="rect">
            <a:avLst/>
          </a:prstGeom>
        </p:spPr>
      </p:pic>
    </p:spTree>
    <p:extLst>
      <p:ext uri="{BB962C8B-B14F-4D97-AF65-F5344CB8AC3E}">
        <p14:creationId xmlns:p14="http://schemas.microsoft.com/office/powerpoint/2010/main" val="79880143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66435" y="1621749"/>
            <a:ext cx="5400000" cy="333675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6435" y="1621749"/>
            <a:ext cx="5400000" cy="3336750"/>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66435" y="1621749"/>
            <a:ext cx="5400000" cy="3336750"/>
          </a:xfrm>
          <a:prstGeom prst="rect">
            <a:avLst/>
          </a:prstGeom>
        </p:spPr>
      </p:pic>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19</a:t>
            </a:fld>
            <a:endParaRPr lang="en-GB" dirty="0">
              <a:solidFill>
                <a:prstClr val="black"/>
              </a:solidFill>
            </a:endParaRPr>
          </a:p>
        </p:txBody>
      </p:sp>
      <p:sp>
        <p:nvSpPr>
          <p:cNvPr id="6" name="Title 5"/>
          <p:cNvSpPr>
            <a:spLocks noGrp="1"/>
          </p:cNvSpPr>
          <p:nvPr>
            <p:ph type="title"/>
          </p:nvPr>
        </p:nvSpPr>
        <p:spPr/>
        <p:txBody>
          <a:bodyPr/>
          <a:lstStyle/>
          <a:p>
            <a:r>
              <a:rPr lang="de-DE" dirty="0" smtClean="0"/>
              <a:t>Process Tomography</a:t>
            </a:r>
            <a:endParaRPr lang="de-DE" dirty="0"/>
          </a:p>
        </p:txBody>
      </p:sp>
      <p:sp>
        <p:nvSpPr>
          <p:cNvPr id="7" name="Text Placeholder 6"/>
          <p:cNvSpPr>
            <a:spLocks noGrp="1"/>
          </p:cNvSpPr>
          <p:nvPr>
            <p:ph type="body" sz="quarter" idx="13"/>
          </p:nvPr>
        </p:nvSpPr>
        <p:spPr/>
        <p:txBody>
          <a:bodyPr/>
          <a:lstStyle/>
          <a:p>
            <a:endParaRPr lang="de-DE"/>
          </a:p>
        </p:txBody>
      </p:sp>
      <p:sp>
        <p:nvSpPr>
          <p:cNvPr id="11" name="Content Placeholder 1"/>
          <p:cNvSpPr>
            <a:spLocks noGrp="1"/>
          </p:cNvSpPr>
          <p:nvPr>
            <p:ph idx="1"/>
          </p:nvPr>
        </p:nvSpPr>
        <p:spPr>
          <a:xfrm>
            <a:off x="323977" y="1440000"/>
            <a:ext cx="4726994" cy="4210046"/>
          </a:xfrm>
        </p:spPr>
        <p:txBody>
          <a:bodyPr/>
          <a:lstStyle/>
          <a:p>
            <a:r>
              <a:rPr lang="de-DE" dirty="0" smtClean="0"/>
              <a:t> </a:t>
            </a:r>
          </a:p>
          <a:p>
            <a:pPr marL="0" indent="0">
              <a:buNone/>
            </a:pPr>
            <a:endParaRPr lang="de-DE" dirty="0"/>
          </a:p>
          <a:p>
            <a:r>
              <a:rPr lang="de-DE" dirty="0" smtClean="0"/>
              <a:t>Use 3 Level readout</a:t>
            </a:r>
            <a:br>
              <a:rPr lang="de-DE" dirty="0" smtClean="0"/>
            </a:br>
            <a:r>
              <a:rPr lang="de-DE" dirty="0" smtClean="0">
                <a:sym typeface="Wingdings" panose="05000000000000000000" pitchFamily="2" charset="2"/>
              </a:rPr>
              <a:t> Leakage </a:t>
            </a:r>
            <a:r>
              <a:rPr lang="de-DE" dirty="0" smtClean="0"/>
              <a:t>characterized separately</a:t>
            </a:r>
          </a:p>
          <a:p>
            <a:endParaRPr lang="de-DE" dirty="0"/>
          </a:p>
          <a:p>
            <a:r>
              <a:rPr lang="de-DE" dirty="0" smtClean="0"/>
              <a:t>Process fidelity</a:t>
            </a:r>
          </a:p>
          <a:p>
            <a:endParaRPr lang="de-DE" dirty="0"/>
          </a:p>
          <a:p>
            <a:endParaRPr lang="de-DE" dirty="0" smtClean="0"/>
          </a:p>
          <a:p>
            <a:r>
              <a:rPr lang="de-DE" dirty="0" smtClean="0"/>
              <a:t>Repeat </a:t>
            </a:r>
            <a:r>
              <a:rPr lang="de-DE" dirty="0"/>
              <a:t>for different rotation </a:t>
            </a:r>
            <a:r>
              <a:rPr lang="de-DE" dirty="0" smtClean="0"/>
              <a:t>angles</a:t>
            </a:r>
          </a:p>
          <a:p>
            <a:endParaRPr lang="de-DE" dirty="0"/>
          </a:p>
          <a:p>
            <a:r>
              <a:rPr lang="de-DE" dirty="0" smtClean="0"/>
              <a:t>97.3%  &lt; Fidelity &lt; 98.3 % </a:t>
            </a:r>
            <a:endParaRPr lang="de-DE" dirty="0"/>
          </a:p>
          <a:p>
            <a:endParaRPr lang="de-DE" dirty="0" smtClean="0"/>
          </a:p>
          <a:p>
            <a:endParaRPr lang="de-DE" dirty="0" smtClean="0"/>
          </a:p>
          <a:p>
            <a:endParaRPr lang="de-DE" dirty="0"/>
          </a:p>
        </p:txBody>
      </p:sp>
      <p:pic>
        <p:nvPicPr>
          <p:cNvPr id="12" name="Picture 11"/>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21797" y="1391841"/>
            <a:ext cx="2767327" cy="481713"/>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21797" y="3426921"/>
            <a:ext cx="3225810" cy="410827"/>
          </a:xfrm>
          <a:prstGeom prst="rect">
            <a:avLst/>
          </a:prstGeom>
        </p:spPr>
      </p:pic>
    </p:spTree>
    <p:extLst>
      <p:ext uri="{BB962C8B-B14F-4D97-AF65-F5344CB8AC3E}">
        <p14:creationId xmlns:p14="http://schemas.microsoft.com/office/powerpoint/2010/main" val="376955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ooter Placeholder 2"/>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4" name="Slide Number Placeholder 3"/>
          <p:cNvSpPr>
            <a:spLocks noGrp="1"/>
          </p:cNvSpPr>
          <p:nvPr>
            <p:ph type="sldNum" sz="quarter" idx="12"/>
          </p:nvPr>
        </p:nvSpPr>
        <p:spPr/>
        <p:txBody>
          <a:bodyPr/>
          <a:lstStyle/>
          <a:p>
            <a:fld id="{6C6AE60A-B69C-4790-82F7-3882EDF23186}" type="slidenum">
              <a:rPr lang="en-GB" smtClean="0">
                <a:solidFill>
                  <a:prstClr val="black"/>
                </a:solidFill>
              </a:rPr>
              <a:pPr/>
              <a:t>2</a:t>
            </a:fld>
            <a:endParaRPr lang="en-GB" dirty="0">
              <a:solidFill>
                <a:prstClr val="black"/>
              </a:solidFill>
            </a:endParaRPr>
          </a:p>
        </p:txBody>
      </p:sp>
      <p:sp>
        <p:nvSpPr>
          <p:cNvPr id="5" name="Title 4"/>
          <p:cNvSpPr>
            <a:spLocks noGrp="1"/>
          </p:cNvSpPr>
          <p:nvPr>
            <p:ph type="title"/>
          </p:nvPr>
        </p:nvSpPr>
        <p:spPr/>
        <p:txBody>
          <a:bodyPr/>
          <a:lstStyle/>
          <a:p>
            <a:r>
              <a:rPr lang="de-DE" dirty="0" smtClean="0"/>
              <a:t>Motivation</a:t>
            </a:r>
            <a:endParaRPr lang="de-DE" dirty="0"/>
          </a:p>
        </p:txBody>
      </p:sp>
      <p:sp>
        <p:nvSpPr>
          <p:cNvPr id="6" name="Text Placeholder 5"/>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57481109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1440000"/>
            <a:ext cx="6154021" cy="4210046"/>
          </a:xfrm>
        </p:spPr>
        <p:txBody>
          <a:bodyPr/>
          <a:lstStyle/>
          <a:p>
            <a:r>
              <a:rPr lang="de-DE" dirty="0" smtClean="0"/>
              <a:t>Interpolation results in phase errors and leakage</a:t>
            </a:r>
          </a:p>
          <a:p>
            <a:endParaRPr lang="de-DE" dirty="0" smtClean="0"/>
          </a:p>
          <a:p>
            <a:endParaRPr lang="de-DE" dirty="0" smtClean="0"/>
          </a:p>
          <a:p>
            <a:r>
              <a:rPr lang="de-DE" dirty="0" smtClean="0"/>
              <a:t>Phase errors </a:t>
            </a:r>
            <a:r>
              <a:rPr lang="de-DE" dirty="0" smtClean="0">
                <a:sym typeface="Wingdings" panose="05000000000000000000" pitchFamily="2" charset="2"/>
              </a:rPr>
              <a:t> &lt; 0.1 % gate infidelity</a:t>
            </a:r>
          </a:p>
          <a:p>
            <a:pPr lvl="1"/>
            <a:r>
              <a:rPr lang="de-DE" dirty="0" smtClean="0">
                <a:sym typeface="Wingdings" panose="05000000000000000000" pitchFamily="2" charset="2"/>
              </a:rPr>
              <a:t>Negligeable compared to eg. </a:t>
            </a:r>
            <a:r>
              <a:rPr lang="de-DE" dirty="0">
                <a:sym typeface="Wingdings" panose="05000000000000000000" pitchFamily="2" charset="2"/>
              </a:rPr>
              <a:t>r</a:t>
            </a:r>
            <a:r>
              <a:rPr lang="de-DE" dirty="0" smtClean="0">
                <a:sym typeface="Wingdings" panose="05000000000000000000" pitchFamily="2" charset="2"/>
              </a:rPr>
              <a:t>esidual zz coupling.</a:t>
            </a:r>
            <a:endParaRPr lang="de-DE" dirty="0"/>
          </a:p>
          <a:p>
            <a:endParaRPr lang="de-DE" dirty="0" smtClean="0"/>
          </a:p>
          <a:p>
            <a:endParaRPr lang="de-DE" dirty="0"/>
          </a:p>
          <a:p>
            <a:endParaRPr lang="de-DE" dirty="0" smtClean="0"/>
          </a:p>
          <a:p>
            <a:r>
              <a:rPr lang="de-DE" dirty="0" smtClean="0"/>
              <a:t>Average leakage : 1.4 % (max 2 %)</a:t>
            </a:r>
            <a:br>
              <a:rPr lang="de-DE" dirty="0" smtClean="0"/>
            </a:br>
            <a:r>
              <a:rPr lang="de-DE" dirty="0" smtClean="0"/>
              <a:t>Largest near resonance. Mostly attributed to frequency oscillations not corrected by the FIR filters.</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20</a:t>
            </a:fld>
            <a:endParaRPr lang="en-GB" dirty="0">
              <a:solidFill>
                <a:prstClr val="black"/>
              </a:solidFill>
            </a:endParaRPr>
          </a:p>
        </p:txBody>
      </p:sp>
      <p:sp>
        <p:nvSpPr>
          <p:cNvPr id="6" name="Title 5"/>
          <p:cNvSpPr>
            <a:spLocks noGrp="1"/>
          </p:cNvSpPr>
          <p:nvPr>
            <p:ph type="title"/>
          </p:nvPr>
        </p:nvSpPr>
        <p:spPr/>
        <p:txBody>
          <a:bodyPr/>
          <a:lstStyle/>
          <a:p>
            <a:r>
              <a:rPr lang="en-US" dirty="0" smtClean="0"/>
              <a:t>Phase errors and leakage c</a:t>
            </a:r>
            <a:r>
              <a:rPr lang="en-US" dirty="0" smtClean="0"/>
              <a:t>haracterization</a:t>
            </a:r>
            <a:endParaRPr lang="de-DE" dirty="0"/>
          </a:p>
        </p:txBody>
      </p:sp>
      <p:sp>
        <p:nvSpPr>
          <p:cNvPr id="7" name="Text Placeholder 6"/>
          <p:cNvSpPr>
            <a:spLocks noGrp="1"/>
          </p:cNvSpPr>
          <p:nvPr>
            <p:ph type="body" sz="quarter" idx="13"/>
          </p:nvPr>
        </p:nvSpPr>
        <p:spPr/>
        <p:txBody>
          <a:bodyPr/>
          <a:lstStyle/>
          <a:p>
            <a:endParaRPr lang="de-DE"/>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1245" y="1066800"/>
            <a:ext cx="5780548" cy="5057979"/>
          </a:xfrm>
          <a:prstGeom prst="rect">
            <a:avLst/>
          </a:prstGeom>
        </p:spPr>
      </p:pic>
    </p:spTree>
    <p:extLst>
      <p:ext uri="{BB962C8B-B14F-4D97-AF65-F5344CB8AC3E}">
        <p14:creationId xmlns:p14="http://schemas.microsoft.com/office/powerpoint/2010/main" val="333849834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1440000"/>
            <a:ext cx="5839079" cy="4210046"/>
          </a:xfrm>
        </p:spPr>
        <p:txBody>
          <a:bodyPr/>
          <a:lstStyle/>
          <a:p>
            <a:r>
              <a:rPr lang="de-DE" dirty="0" smtClean="0"/>
              <a:t>Similar mean phase errors</a:t>
            </a:r>
          </a:p>
          <a:p>
            <a:endParaRPr lang="de-DE" dirty="0"/>
          </a:p>
          <a:p>
            <a:r>
              <a:rPr lang="de-DE" dirty="0" smtClean="0"/>
              <a:t>Slightly larger distribution</a:t>
            </a:r>
            <a:endParaRPr lang="de-DE" dirty="0" smtClean="0"/>
          </a:p>
          <a:p>
            <a:endParaRPr lang="de-DE" dirty="0"/>
          </a:p>
          <a:p>
            <a:r>
              <a:rPr lang="de-DE" dirty="0" smtClean="0"/>
              <a:t>Similar time stability</a:t>
            </a:r>
          </a:p>
          <a:p>
            <a:endParaRPr lang="de-DE" dirty="0"/>
          </a:p>
          <a:p>
            <a:r>
              <a:rPr lang="de-DE" dirty="0" smtClean="0"/>
              <a:t>Lower average leakage (same worst leakage)</a:t>
            </a:r>
          </a:p>
          <a:p>
            <a:endParaRPr lang="de-DE" dirty="0"/>
          </a:p>
          <a:p>
            <a:r>
              <a:rPr lang="de-DE" dirty="0" smtClean="0"/>
              <a:t>~ 20% shorter on average</a:t>
            </a:r>
            <a:endParaRPr lang="de-DE" dirty="0"/>
          </a:p>
          <a:p>
            <a:endParaRPr lang="de-DE" dirty="0" smtClean="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21</a:t>
            </a:fld>
            <a:endParaRPr lang="en-GB" dirty="0">
              <a:solidFill>
                <a:prstClr val="black"/>
              </a:solidFill>
            </a:endParaRPr>
          </a:p>
        </p:txBody>
      </p:sp>
      <p:sp>
        <p:nvSpPr>
          <p:cNvPr id="6" name="Title 5"/>
          <p:cNvSpPr>
            <a:spLocks noGrp="1"/>
          </p:cNvSpPr>
          <p:nvPr>
            <p:ph type="title"/>
          </p:nvPr>
        </p:nvSpPr>
        <p:spPr/>
        <p:txBody>
          <a:bodyPr/>
          <a:lstStyle/>
          <a:p>
            <a:r>
              <a:rPr lang="en-US" dirty="0" smtClean="0"/>
              <a:t>Comparison to CZ gate</a:t>
            </a:r>
            <a:endParaRPr lang="de-DE" dirty="0"/>
          </a:p>
        </p:txBody>
      </p:sp>
      <p:sp>
        <p:nvSpPr>
          <p:cNvPr id="7" name="Text Placeholder 6"/>
          <p:cNvSpPr>
            <a:spLocks noGrp="1"/>
          </p:cNvSpPr>
          <p:nvPr>
            <p:ph type="body" sz="quarter" idx="13"/>
          </p:nvPr>
        </p:nvSpPr>
        <p:spPr/>
        <p:txBody>
          <a:bodyPr/>
          <a:lstStyle/>
          <a:p>
            <a:endParaRPr lang="de-DE"/>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60899" y="681338"/>
            <a:ext cx="4986867" cy="5610225"/>
          </a:xfrm>
          <a:prstGeom prst="rect">
            <a:avLst/>
          </a:prstGeom>
        </p:spPr>
      </p:pic>
    </p:spTree>
    <p:extLst>
      <p:ext uri="{BB962C8B-B14F-4D97-AF65-F5344CB8AC3E}">
        <p14:creationId xmlns:p14="http://schemas.microsoft.com/office/powerpoint/2010/main" val="183065500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1440000"/>
            <a:ext cx="5495798" cy="4210046"/>
          </a:xfrm>
        </p:spPr>
        <p:txBody>
          <a:bodyPr/>
          <a:lstStyle/>
          <a:p>
            <a:r>
              <a:rPr lang="de-DE" dirty="0" smtClean="0"/>
              <a:t>Why arb phase</a:t>
            </a:r>
          </a:p>
          <a:p>
            <a:endParaRPr lang="de-DE" dirty="0"/>
          </a:p>
          <a:p>
            <a:r>
              <a:rPr lang="de-DE" dirty="0" smtClean="0"/>
              <a:t>Process tomography: F 97.3 – 98.3</a:t>
            </a:r>
          </a:p>
          <a:p>
            <a:r>
              <a:rPr lang="de-DE" dirty="0" smtClean="0"/>
              <a:t>Phase errors are negligeable</a:t>
            </a:r>
          </a:p>
          <a:p>
            <a:pPr marL="0" indent="0">
              <a:buNone/>
            </a:pPr>
            <a:endParaRPr lang="de-DE" dirty="0" smtClean="0"/>
          </a:p>
          <a:p>
            <a:r>
              <a:rPr lang="de-DE" dirty="0" smtClean="0"/>
              <a:t>Average leakage 1.4 %</a:t>
            </a:r>
            <a:endParaRPr lang="de-DE" dirty="0"/>
          </a:p>
          <a:p>
            <a:endParaRPr lang="de-DE" dirty="0"/>
          </a:p>
          <a:p>
            <a:r>
              <a:rPr lang="de-DE" dirty="0" smtClean="0"/>
              <a:t>Limitations:</a:t>
            </a:r>
          </a:p>
          <a:p>
            <a:pPr lvl="1"/>
            <a:r>
              <a:rPr lang="de-DE" dirty="0" smtClean="0"/>
              <a:t>Not easily compatible with NZ flux pulses</a:t>
            </a:r>
          </a:p>
          <a:p>
            <a:pPr lvl="1"/>
            <a:r>
              <a:rPr lang="de-DE" dirty="0" smtClean="0"/>
              <a:t>Long calibration time</a:t>
            </a:r>
          </a:p>
          <a:p>
            <a:pPr lvl="1"/>
            <a:endParaRPr lang="de-DE" dirty="0"/>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22</a:t>
            </a:fld>
            <a:endParaRPr lang="en-GB" dirty="0">
              <a:solidFill>
                <a:prstClr val="black"/>
              </a:solidFill>
            </a:endParaRPr>
          </a:p>
        </p:txBody>
      </p:sp>
      <p:sp>
        <p:nvSpPr>
          <p:cNvPr id="6" name="Title 5"/>
          <p:cNvSpPr>
            <a:spLocks noGrp="1"/>
          </p:cNvSpPr>
          <p:nvPr>
            <p:ph type="title"/>
          </p:nvPr>
        </p:nvSpPr>
        <p:spPr/>
        <p:txBody>
          <a:bodyPr/>
          <a:lstStyle/>
          <a:p>
            <a:r>
              <a:rPr lang="de-DE" dirty="0" smtClean="0"/>
              <a:t>Recap</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40632823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6" y="1440000"/>
            <a:ext cx="5319177" cy="4986926"/>
          </a:xfrm>
        </p:spPr>
        <p:txBody>
          <a:bodyPr/>
          <a:lstStyle/>
          <a:p>
            <a:r>
              <a:rPr lang="en-US" dirty="0" smtClean="0"/>
              <a:t>Given a set                             and a collection     of subsets of      </a:t>
            </a:r>
            <a:r>
              <a:rPr lang="en-US" dirty="0" smtClean="0"/>
              <a:t>:</a:t>
            </a:r>
            <a:br>
              <a:rPr lang="en-US" dirty="0" smtClean="0"/>
            </a:br>
            <a:r>
              <a:rPr lang="en-US" dirty="0"/>
              <a:t> </a:t>
            </a:r>
            <a:r>
              <a:rPr lang="en-US" dirty="0" smtClean="0"/>
              <a:t>                             </a:t>
            </a:r>
            <a:r>
              <a:rPr lang="en-US" dirty="0" smtClean="0"/>
              <a:t>with </a:t>
            </a:r>
            <a:endParaRPr lang="en-US" dirty="0" smtClean="0"/>
          </a:p>
          <a:p>
            <a:endParaRPr lang="en-US" dirty="0"/>
          </a:p>
          <a:p>
            <a:endParaRPr lang="en-US" dirty="0" smtClean="0"/>
          </a:p>
          <a:p>
            <a:r>
              <a:rPr lang="en-US" dirty="0" smtClean="0"/>
              <a:t>Question: is there a </a:t>
            </a:r>
            <a:r>
              <a:rPr lang="en-US" dirty="0" err="1" smtClean="0"/>
              <a:t>subcollection</a:t>
            </a:r>
            <a:r>
              <a:rPr lang="en-US" dirty="0" smtClean="0"/>
              <a:t>      </a:t>
            </a:r>
            <a:r>
              <a:rPr lang="en-US" dirty="0" smtClean="0"/>
              <a:t>of      for which each element of      is included </a:t>
            </a:r>
            <a:r>
              <a:rPr lang="en-US" u="sng" dirty="0" smtClean="0"/>
              <a:t>exactly once</a:t>
            </a:r>
            <a:r>
              <a:rPr lang="en-US" dirty="0" smtClean="0"/>
              <a:t>?</a:t>
            </a:r>
          </a:p>
          <a:p>
            <a:endParaRPr lang="en-US" dirty="0"/>
          </a:p>
          <a:p>
            <a:r>
              <a:rPr lang="en-US" dirty="0" smtClean="0"/>
              <a:t>Here :</a:t>
            </a:r>
            <a:br>
              <a:rPr lang="en-US" dirty="0" smtClean="0"/>
            </a:br>
            <a:r>
              <a:rPr lang="en-US" dirty="0" smtClean="0">
                <a:sym typeface="Wingdings" panose="05000000000000000000" pitchFamily="2" charset="2"/>
              </a:rPr>
              <a:t> Yes.</a:t>
            </a:r>
            <a:r>
              <a:rPr lang="en-US" dirty="0" smtClean="0"/>
              <a:t> </a:t>
            </a:r>
          </a:p>
          <a:p>
            <a:endParaRPr lang="en-US" dirty="0" smtClean="0"/>
          </a:p>
          <a:p>
            <a:r>
              <a:rPr lang="en-US" dirty="0" smtClean="0"/>
              <a:t>NP-complete decision problem</a:t>
            </a:r>
            <a:endParaRPr lang="en-US"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23</a:t>
            </a:fld>
            <a:endParaRPr lang="en-GB" dirty="0">
              <a:solidFill>
                <a:prstClr val="black"/>
              </a:solidFill>
            </a:endParaRPr>
          </a:p>
        </p:txBody>
      </p:sp>
      <p:sp>
        <p:nvSpPr>
          <p:cNvPr id="6" name="Title 5"/>
          <p:cNvSpPr>
            <a:spLocks noGrp="1"/>
          </p:cNvSpPr>
          <p:nvPr>
            <p:ph type="title"/>
          </p:nvPr>
        </p:nvSpPr>
        <p:spPr/>
        <p:txBody>
          <a:bodyPr/>
          <a:lstStyle/>
          <a:p>
            <a:r>
              <a:rPr lang="en-US" dirty="0" smtClean="0"/>
              <a:t>Exact Cover</a:t>
            </a:r>
            <a:endParaRPr lang="de-DE" dirty="0"/>
          </a:p>
        </p:txBody>
      </p:sp>
      <p:sp>
        <p:nvSpPr>
          <p:cNvPr id="7" name="Text Placeholder 6"/>
          <p:cNvSpPr>
            <a:spLocks noGrp="1"/>
          </p:cNvSpPr>
          <p:nvPr>
            <p:ph type="body" sz="quarter" idx="13"/>
          </p:nvPr>
        </p:nvSpPr>
        <p:spPr/>
        <p:txBody>
          <a:bodyPr/>
          <a:lstStyle/>
          <a:p>
            <a:r>
              <a:rPr lang="de-DE" sz="900" dirty="0"/>
              <a:t>Garey, Michael R, and David S Johnson. 1990. </a:t>
            </a:r>
            <a:r>
              <a:rPr lang="de-DE" sz="900" i="1" dirty="0"/>
              <a:t>Computers and Intractability; A Guide to the Theory of NP-Completeness</a:t>
            </a:r>
            <a:r>
              <a:rPr lang="de-DE" sz="900" dirty="0"/>
              <a:t>. USA: W. H. Freeman &amp; Co</a:t>
            </a:r>
            <a:r>
              <a:rPr lang="de-DE" sz="900" dirty="0" smtClean="0"/>
              <a:t>.</a:t>
            </a:r>
          </a:p>
        </p:txBody>
      </p:sp>
      <p:pic>
        <p:nvPicPr>
          <p:cNvPr id="23" name="Picture 22"/>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2038481" y="1456346"/>
            <a:ext cx="1430996" cy="262167"/>
          </a:xfrm>
          <a:prstGeom prst="rect">
            <a:avLst/>
          </a:prstGeom>
        </p:spPr>
      </p:pic>
      <p:pic>
        <p:nvPicPr>
          <p:cNvPr id="25" name="Picture 24"/>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5231580" y="1486529"/>
            <a:ext cx="158476" cy="184381"/>
          </a:xfrm>
          <a:prstGeom prst="rect">
            <a:avLst/>
          </a:prstGeom>
        </p:spPr>
      </p:pic>
      <p:pic>
        <p:nvPicPr>
          <p:cNvPr id="26" name="Picture 25"/>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2153369" y="1729031"/>
            <a:ext cx="256000" cy="210286"/>
          </a:xfrm>
          <a:prstGeom prst="rect">
            <a:avLst/>
          </a:prstGeom>
        </p:spPr>
      </p:pic>
      <p:pic>
        <p:nvPicPr>
          <p:cNvPr id="28" name="Picture 27"/>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832010" y="2019291"/>
            <a:ext cx="1577359" cy="256565"/>
          </a:xfrm>
          <a:prstGeom prst="rect">
            <a:avLst/>
          </a:prstGeom>
        </p:spPr>
      </p:pic>
      <p:pic>
        <p:nvPicPr>
          <p:cNvPr id="30" name="Picture 29"/>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855609" y="2361061"/>
            <a:ext cx="3856932" cy="254953"/>
          </a:xfrm>
          <a:prstGeom prst="rect">
            <a:avLst/>
          </a:prstGeom>
        </p:spPr>
      </p:pic>
      <p:pic>
        <p:nvPicPr>
          <p:cNvPr id="31" name="Picture 30"/>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795392" y="3056735"/>
            <a:ext cx="158476" cy="184381"/>
          </a:xfrm>
          <a:prstGeom prst="rect">
            <a:avLst/>
          </a:prstGeom>
        </p:spPr>
      </p:pic>
      <p:pic>
        <p:nvPicPr>
          <p:cNvPr id="33" name="Picture 32"/>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4283398" y="3042931"/>
            <a:ext cx="222250" cy="198185"/>
          </a:xfrm>
          <a:prstGeom prst="rect">
            <a:avLst/>
          </a:prstGeom>
        </p:spPr>
      </p:pic>
      <p:pic>
        <p:nvPicPr>
          <p:cNvPr id="34" name="Picture 33"/>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189927" y="3305966"/>
            <a:ext cx="256000" cy="210286"/>
          </a:xfrm>
          <a:prstGeom prst="rect">
            <a:avLst/>
          </a:prstGeom>
        </p:spPr>
      </p:pic>
      <p:pic>
        <p:nvPicPr>
          <p:cNvPr id="37" name="Picture 36"/>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1561299" y="4530486"/>
            <a:ext cx="1383552" cy="259523"/>
          </a:xfrm>
          <a:prstGeom prst="rect">
            <a:avLst/>
          </a:prstGeom>
        </p:spPr>
      </p:pic>
      <p:pic>
        <p:nvPicPr>
          <p:cNvPr id="39" name="Picture 38"/>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3288144" y="4521473"/>
            <a:ext cx="1082780" cy="260009"/>
          </a:xfrm>
          <a:prstGeom prst="rect">
            <a:avLst/>
          </a:prstGeom>
        </p:spPr>
      </p:pic>
      <p:grpSp>
        <p:nvGrpSpPr>
          <p:cNvPr id="45" name="Group 44"/>
          <p:cNvGrpSpPr/>
          <p:nvPr/>
        </p:nvGrpSpPr>
        <p:grpSpPr>
          <a:xfrm>
            <a:off x="7268429" y="1284938"/>
            <a:ext cx="4748566" cy="4407139"/>
            <a:chOff x="7268429" y="1284938"/>
            <a:chExt cx="4748566" cy="4407139"/>
          </a:xfrm>
        </p:grpSpPr>
        <p:grpSp>
          <p:nvGrpSpPr>
            <p:cNvPr id="42" name="Group 41"/>
            <p:cNvGrpSpPr/>
            <p:nvPr/>
          </p:nvGrpSpPr>
          <p:grpSpPr>
            <a:xfrm>
              <a:off x="7268429" y="1284938"/>
              <a:ext cx="3954199" cy="4407139"/>
              <a:chOff x="7268429" y="1284938"/>
              <a:chExt cx="3954199" cy="4407139"/>
            </a:xfrm>
          </p:grpSpPr>
          <p:graphicFrame>
            <p:nvGraphicFramePr>
              <p:cNvPr id="8" name="Content Placeholder 3"/>
              <p:cNvGraphicFramePr>
                <a:graphicFrameLocks/>
              </p:cNvGraphicFramePr>
              <p:nvPr>
                <p:extLst>
                  <p:ext uri="{D42A27DB-BD31-4B8C-83A1-F6EECF244321}">
                    <p14:modId xmlns:p14="http://schemas.microsoft.com/office/powerpoint/2010/main" val="1375692674"/>
                  </p:ext>
                </p:extLst>
              </p:nvPr>
            </p:nvGraphicFramePr>
            <p:xfrm>
              <a:off x="8517528" y="2552362"/>
              <a:ext cx="2705100" cy="2498724"/>
            </p:xfrm>
            <a:graphic>
              <a:graphicData uri="http://schemas.openxmlformats.org/drawingml/2006/table">
                <a:tbl>
                  <a:tblPr firstRow="1" bandRow="1">
                    <a:tableStyleId>{5C22544A-7EE6-4342-B048-85BDC9FD1C3A}</a:tableStyleId>
                  </a:tblPr>
                  <a:tblGrid>
                    <a:gridCol w="901700">
                      <a:extLst>
                        <a:ext uri="{9D8B030D-6E8A-4147-A177-3AD203B41FA5}">
                          <a16:colId xmlns:a16="http://schemas.microsoft.com/office/drawing/2014/main" val="1667833319"/>
                        </a:ext>
                      </a:extLst>
                    </a:gridCol>
                    <a:gridCol w="901700">
                      <a:extLst>
                        <a:ext uri="{9D8B030D-6E8A-4147-A177-3AD203B41FA5}">
                          <a16:colId xmlns:a16="http://schemas.microsoft.com/office/drawing/2014/main" val="293702326"/>
                        </a:ext>
                      </a:extLst>
                    </a:gridCol>
                    <a:gridCol w="901700">
                      <a:extLst>
                        <a:ext uri="{9D8B030D-6E8A-4147-A177-3AD203B41FA5}">
                          <a16:colId xmlns:a16="http://schemas.microsoft.com/office/drawing/2014/main" val="2496722674"/>
                        </a:ext>
                      </a:extLst>
                    </a:gridCol>
                  </a:tblGrid>
                  <a:tr h="832908">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560734"/>
                      </a:ext>
                    </a:extLst>
                  </a:tr>
                  <a:tr h="832908">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5853030"/>
                      </a:ext>
                    </a:extLst>
                  </a:tr>
                  <a:tr h="832908">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535115"/>
                      </a:ext>
                    </a:extLst>
                  </a:tr>
                </a:tbl>
              </a:graphicData>
            </a:graphic>
          </p:graphicFrame>
          <p:sp>
            <p:nvSpPr>
              <p:cNvPr id="9" name="Oval 8"/>
              <p:cNvSpPr/>
              <p:nvPr/>
            </p:nvSpPr>
            <p:spPr>
              <a:xfrm>
                <a:off x="8698280" y="3558835"/>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Oval 9"/>
              <p:cNvSpPr/>
              <p:nvPr/>
            </p:nvSpPr>
            <p:spPr>
              <a:xfrm>
                <a:off x="9622971" y="4431363"/>
                <a:ext cx="466725" cy="485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Oval 10"/>
              <p:cNvSpPr/>
              <p:nvPr/>
            </p:nvSpPr>
            <p:spPr>
              <a:xfrm>
                <a:off x="9613225" y="3558833"/>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Oval 11"/>
              <p:cNvSpPr/>
              <p:nvPr/>
            </p:nvSpPr>
            <p:spPr>
              <a:xfrm>
                <a:off x="10564365" y="3558834"/>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Oval 12"/>
              <p:cNvSpPr/>
              <p:nvPr/>
            </p:nvSpPr>
            <p:spPr>
              <a:xfrm>
                <a:off x="8699453" y="2734741"/>
                <a:ext cx="466725" cy="485775"/>
              </a:xfrm>
              <a:prstGeom prst="ellips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Oval 13"/>
              <p:cNvSpPr/>
              <p:nvPr/>
            </p:nvSpPr>
            <p:spPr>
              <a:xfrm>
                <a:off x="10574112" y="4431362"/>
                <a:ext cx="466725" cy="485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Box 14"/>
              <p:cNvSpPr txBox="1"/>
              <p:nvPr/>
            </p:nvSpPr>
            <p:spPr>
              <a:xfrm>
                <a:off x="8795354" y="1870750"/>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1</a:t>
                </a:r>
                <a:endParaRPr lang="de-DE" sz="3200" dirty="0" smtClean="0">
                  <a:latin typeface="DINPro" panose="020B0504020101020102" pitchFamily="34" charset="0"/>
                </a:endParaRPr>
              </a:p>
            </p:txBody>
          </p:sp>
          <p:sp>
            <p:nvSpPr>
              <p:cNvPr id="16" name="TextBox 15"/>
              <p:cNvSpPr txBox="1"/>
              <p:nvPr/>
            </p:nvSpPr>
            <p:spPr>
              <a:xfrm>
                <a:off x="9696674" y="1862235"/>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2</a:t>
                </a:r>
                <a:endParaRPr lang="de-DE" sz="3200" dirty="0" smtClean="0">
                  <a:latin typeface="DINPro" panose="020B0504020101020102" pitchFamily="34" charset="0"/>
                </a:endParaRPr>
              </a:p>
            </p:txBody>
          </p:sp>
          <p:sp>
            <p:nvSpPr>
              <p:cNvPr id="17" name="TextBox 16"/>
              <p:cNvSpPr txBox="1"/>
              <p:nvPr/>
            </p:nvSpPr>
            <p:spPr>
              <a:xfrm>
                <a:off x="10597994" y="1853720"/>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3</a:t>
                </a:r>
                <a:endParaRPr lang="de-DE" sz="3200" dirty="0" smtClean="0">
                  <a:latin typeface="DINPro" panose="020B0504020101020102" pitchFamily="34" charset="0"/>
                </a:endParaRPr>
              </a:p>
            </p:txBody>
          </p:sp>
          <p:grpSp>
            <p:nvGrpSpPr>
              <p:cNvPr id="21" name="Group 20"/>
              <p:cNvGrpSpPr/>
              <p:nvPr/>
            </p:nvGrpSpPr>
            <p:grpSpPr>
              <a:xfrm>
                <a:off x="7906509" y="2655212"/>
                <a:ext cx="458780" cy="2293016"/>
                <a:chOff x="7795789" y="2616014"/>
                <a:chExt cx="458780" cy="2293016"/>
              </a:xfrm>
            </p:grpSpPr>
            <p:sp>
              <p:nvSpPr>
                <p:cNvPr id="18" name="TextBox 17"/>
                <p:cNvSpPr txBox="1"/>
                <p:nvPr/>
              </p:nvSpPr>
              <p:spPr>
                <a:xfrm>
                  <a:off x="7795789" y="2616014"/>
                  <a:ext cx="434734"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solidFill>
                        <a:srgbClr val="1269B0"/>
                      </a:solidFill>
                      <a:latin typeface="DINPro" panose="020B0504020101020102" pitchFamily="34" charset="0"/>
                    </a:rPr>
                    <a:t>A</a:t>
                  </a:r>
                  <a:endParaRPr lang="de-DE" sz="3200" dirty="0" smtClean="0">
                    <a:solidFill>
                      <a:srgbClr val="1269B0"/>
                    </a:solidFill>
                    <a:latin typeface="DINPro" panose="020B0504020101020102" pitchFamily="34" charset="0"/>
                  </a:endParaRPr>
                </a:p>
              </p:txBody>
            </p:sp>
            <p:sp>
              <p:nvSpPr>
                <p:cNvPr id="19" name="TextBox 18"/>
                <p:cNvSpPr txBox="1"/>
                <p:nvPr/>
              </p:nvSpPr>
              <p:spPr>
                <a:xfrm>
                  <a:off x="7795789" y="3470134"/>
                  <a:ext cx="458780"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solidFill>
                        <a:schemeClr val="bg2">
                          <a:lumMod val="65000"/>
                        </a:schemeClr>
                      </a:solidFill>
                      <a:latin typeface="DINPro" panose="020B0504020101020102" pitchFamily="34" charset="0"/>
                    </a:rPr>
                    <a:t>B</a:t>
                  </a:r>
                  <a:endParaRPr lang="de-DE" sz="3200" dirty="0" smtClean="0">
                    <a:solidFill>
                      <a:schemeClr val="bg2">
                        <a:lumMod val="65000"/>
                      </a:schemeClr>
                    </a:solidFill>
                    <a:latin typeface="DINPro" panose="020B0504020101020102" pitchFamily="34" charset="0"/>
                  </a:endParaRPr>
                </a:p>
              </p:txBody>
            </p:sp>
            <p:sp>
              <p:nvSpPr>
                <p:cNvPr id="20" name="TextBox 19"/>
                <p:cNvSpPr txBox="1"/>
                <p:nvPr/>
              </p:nvSpPr>
              <p:spPr>
                <a:xfrm>
                  <a:off x="7795789" y="4324255"/>
                  <a:ext cx="445956"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a:solidFill>
                        <a:srgbClr val="1F407A"/>
                      </a:solidFill>
                      <a:latin typeface="DINPro" panose="020B0504020101020102" pitchFamily="34" charset="0"/>
                    </a:rPr>
                    <a:t>C</a:t>
                  </a:r>
                  <a:endParaRPr lang="de-DE" sz="3200" dirty="0" smtClean="0">
                    <a:solidFill>
                      <a:srgbClr val="1F407A"/>
                    </a:solidFill>
                    <a:latin typeface="DINPro" panose="020B0504020101020102" pitchFamily="34" charset="0"/>
                  </a:endParaRPr>
                </a:p>
              </p:txBody>
            </p:sp>
          </p:grpSp>
          <p:sp>
            <p:nvSpPr>
              <p:cNvPr id="22" name="Left Brace 21"/>
              <p:cNvSpPr/>
              <p:nvPr/>
            </p:nvSpPr>
            <p:spPr>
              <a:xfrm>
                <a:off x="7637417" y="2655212"/>
                <a:ext cx="269092" cy="2293016"/>
              </a:xfrm>
              <a:prstGeom prst="leftBrace">
                <a:avLst>
                  <a:gd name="adj1" fmla="val 41370"/>
                  <a:gd name="adj2" fmla="val 50277"/>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5" name="Left Brace 34"/>
              <p:cNvSpPr/>
              <p:nvPr/>
            </p:nvSpPr>
            <p:spPr>
              <a:xfrm rot="5400000">
                <a:off x="9807316" y="659731"/>
                <a:ext cx="269092" cy="2293016"/>
              </a:xfrm>
              <a:prstGeom prst="leftBrace">
                <a:avLst>
                  <a:gd name="adj1" fmla="val 41370"/>
                  <a:gd name="adj2" fmla="val 50277"/>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27" name="Picture 26"/>
              <p:cNvPicPr>
                <a:picLocks noChangeAspect="1"/>
              </p:cNvPicPr>
              <p:nvPr>
                <p:custDataLst>
                  <p:tags r:id="rId13"/>
                </p:custDataLst>
              </p:nvPr>
            </p:nvPicPr>
            <p:blipFill>
              <a:blip r:embed="rId19" cstate="print">
                <a:extLst>
                  <a:ext uri="{28A0092B-C50C-407E-A947-70E740481C1C}">
                    <a14:useLocalDpi xmlns:a14="http://schemas.microsoft.com/office/drawing/2010/main" val="0"/>
                  </a:ext>
                </a:extLst>
              </a:blip>
              <a:stretch>
                <a:fillRect/>
              </a:stretch>
            </p:blipFill>
            <p:spPr>
              <a:xfrm>
                <a:off x="9790402" y="1284938"/>
                <a:ext cx="409600" cy="336457"/>
              </a:xfrm>
              <a:prstGeom prst="rect">
                <a:avLst/>
              </a:prstGeom>
            </p:spPr>
          </p:pic>
          <p:pic>
            <p:nvPicPr>
              <p:cNvPr id="24" name="Picture 23"/>
              <p:cNvPicPr>
                <a:picLocks noChangeAspect="1"/>
              </p:cNvPicPr>
              <p:nvPr>
                <p:custDataLst>
                  <p:tags r:id="rId14"/>
                </p:custDataLst>
              </p:nvPr>
            </p:nvPicPr>
            <p:blipFill>
              <a:blip r:embed="rId18" cstate="print">
                <a:extLst>
                  <a:ext uri="{28A0092B-C50C-407E-A947-70E740481C1C}">
                    <a14:useLocalDpi xmlns:a14="http://schemas.microsoft.com/office/drawing/2010/main" val="0"/>
                  </a:ext>
                </a:extLst>
              </a:blip>
              <a:stretch>
                <a:fillRect/>
              </a:stretch>
            </p:blipFill>
            <p:spPr>
              <a:xfrm>
                <a:off x="7268429" y="3654214"/>
                <a:ext cx="253562" cy="295010"/>
              </a:xfrm>
              <a:prstGeom prst="rect">
                <a:avLst/>
              </a:prstGeom>
            </p:spPr>
          </p:pic>
          <p:pic>
            <p:nvPicPr>
              <p:cNvPr id="29" name="Picture 28"/>
              <p:cNvPicPr>
                <a:picLocks noChangeAspect="1"/>
              </p:cNvPicPr>
              <p:nvPr>
                <p:custDataLst>
                  <p:tags r:id="rId15"/>
                </p:custDataLst>
              </p:nvPr>
            </p:nvPicPr>
            <p:blipFill>
              <a:blip r:embed="rId25" cstate="print">
                <a:extLst>
                  <a:ext uri="{28A0092B-C50C-407E-A947-70E740481C1C}">
                    <a14:useLocalDpi xmlns:a14="http://schemas.microsoft.com/office/drawing/2010/main" val="0"/>
                  </a:ext>
                </a:extLst>
              </a:blip>
              <a:stretch>
                <a:fillRect/>
              </a:stretch>
            </p:blipFill>
            <p:spPr>
              <a:xfrm>
                <a:off x="9696674" y="5416572"/>
                <a:ext cx="409600" cy="275505"/>
              </a:xfrm>
              <a:prstGeom prst="rect">
                <a:avLst/>
              </a:prstGeom>
            </p:spPr>
          </p:pic>
        </p:grpSp>
        <p:pic>
          <p:nvPicPr>
            <p:cNvPr id="43" name="Picture 42"/>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1031090" y="1360824"/>
              <a:ext cx="985905" cy="260571"/>
            </a:xfrm>
            <a:prstGeom prst="rect">
              <a:avLst/>
            </a:prstGeom>
          </p:spPr>
        </p:pic>
        <p:pic>
          <p:nvPicPr>
            <p:cNvPr id="44" name="Picture 43"/>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7508573" y="5363102"/>
              <a:ext cx="856716" cy="254941"/>
            </a:xfrm>
            <a:prstGeom prst="rect">
              <a:avLst/>
            </a:prstGeom>
          </p:spPr>
        </p:pic>
      </p:grpSp>
    </p:spTree>
    <p:extLst>
      <p:ext uri="{BB962C8B-B14F-4D97-AF65-F5344CB8AC3E}">
        <p14:creationId xmlns:p14="http://schemas.microsoft.com/office/powerpoint/2010/main" val="275170746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977" y="1440000"/>
            <a:ext cx="5208143" cy="4210046"/>
          </a:xfrm>
        </p:spPr>
        <p:txBody>
          <a:bodyPr/>
          <a:lstStyle/>
          <a:p>
            <a:r>
              <a:rPr lang="en-US" dirty="0" smtClean="0"/>
              <a:t>The exact cover can be reformulated to</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where</a:t>
            </a:r>
          </a:p>
          <a:p>
            <a:endParaRPr lang="en-US" dirty="0" smtClean="0"/>
          </a:p>
          <a:p>
            <a:endParaRPr lang="en-US" dirty="0"/>
          </a:p>
          <a:p>
            <a:endParaRPr lang="en-US" dirty="0" smtClean="0"/>
          </a:p>
          <a:p>
            <a:endParaRPr lang="en-US" dirty="0" smtClean="0"/>
          </a:p>
          <a:p>
            <a:endParaRPr lang="en-US" dirty="0"/>
          </a:p>
          <a:p>
            <a:r>
              <a:rPr lang="en-US" dirty="0" smtClean="0"/>
              <a:t>In this example: </a:t>
            </a:r>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24</a:t>
            </a:fld>
            <a:endParaRPr lang="en-GB" dirty="0">
              <a:solidFill>
                <a:prstClr val="black"/>
              </a:solidFill>
            </a:endParaRPr>
          </a:p>
        </p:txBody>
      </p:sp>
      <p:sp>
        <p:nvSpPr>
          <p:cNvPr id="6" name="Title 5"/>
          <p:cNvSpPr>
            <a:spLocks noGrp="1"/>
          </p:cNvSpPr>
          <p:nvPr>
            <p:ph type="title"/>
          </p:nvPr>
        </p:nvSpPr>
        <p:spPr/>
        <p:txBody>
          <a:bodyPr/>
          <a:lstStyle/>
          <a:p>
            <a:r>
              <a:rPr lang="en-US" dirty="0" smtClean="0"/>
              <a:t>Exact Cover: Mapping to </a:t>
            </a:r>
            <a:r>
              <a:rPr lang="en-US" dirty="0" err="1" smtClean="0"/>
              <a:t>Ising</a:t>
            </a:r>
            <a:r>
              <a:rPr lang="en-US" dirty="0" smtClean="0"/>
              <a:t> model</a:t>
            </a:r>
            <a:endParaRPr lang="de-DE" dirty="0"/>
          </a:p>
        </p:txBody>
      </p:sp>
      <p:sp>
        <p:nvSpPr>
          <p:cNvPr id="7" name="Text Placeholder 6"/>
          <p:cNvSpPr>
            <a:spLocks noGrp="1"/>
          </p:cNvSpPr>
          <p:nvPr>
            <p:ph type="body" sz="quarter" idx="13"/>
          </p:nvPr>
        </p:nvSpPr>
        <p:spPr/>
        <p:txBody>
          <a:bodyPr/>
          <a:lstStyle/>
          <a:p>
            <a:pPr marL="304800" lvl="0" indent="-304800">
              <a:lnSpc>
                <a:spcPct val="107000"/>
              </a:lnSpc>
              <a:spcAft>
                <a:spcPts val="800"/>
              </a:spcAft>
              <a:buClr>
                <a:srgbClr val="1F407A"/>
              </a:buClr>
            </a:pPr>
            <a:r>
              <a:rPr lang="de-DE" sz="900" dirty="0">
                <a:ea typeface="Calibri" panose="020F0502020204030204" pitchFamily="34" charset="0"/>
                <a:cs typeface="Times New Roman" panose="02020603050405020304" pitchFamily="18" charset="0"/>
              </a:rPr>
              <a:t>Karp, Richard M. 1972. “Reducibility among Combinatorial Problems.” In </a:t>
            </a:r>
            <a:r>
              <a:rPr lang="de-DE" sz="900" i="1" dirty="0">
                <a:ea typeface="Calibri" panose="020F0502020204030204" pitchFamily="34" charset="0"/>
                <a:cs typeface="Times New Roman" panose="02020603050405020304" pitchFamily="18" charset="0"/>
              </a:rPr>
              <a:t>Complexity of Computer Computations</a:t>
            </a:r>
            <a:r>
              <a:rPr lang="de-DE" sz="900" dirty="0">
                <a:ea typeface="Calibri" panose="020F0502020204030204" pitchFamily="34" charset="0"/>
                <a:cs typeface="Times New Roman" panose="02020603050405020304" pitchFamily="18" charset="0"/>
              </a:rPr>
              <a:t>, 85–103. Boston, MA: Springer US. </a:t>
            </a:r>
          </a:p>
        </p:txBody>
      </p:sp>
      <p:pic>
        <p:nvPicPr>
          <p:cNvPr id="84" name="Picture 83"/>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957024" y="1793257"/>
            <a:ext cx="3198048" cy="759807"/>
          </a:xfrm>
          <a:prstGeom prst="rect">
            <a:avLst/>
          </a:prstGeom>
        </p:spPr>
      </p:pic>
      <p:pic>
        <p:nvPicPr>
          <p:cNvPr id="83" name="Picture 82"/>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1648460" y="3122397"/>
            <a:ext cx="2052514" cy="671411"/>
          </a:xfrm>
          <a:prstGeom prst="rect">
            <a:avLst/>
          </a:prstGeom>
        </p:spPr>
      </p:pic>
      <p:sp>
        <p:nvSpPr>
          <p:cNvPr id="32" name="Rectangle 31"/>
          <p:cNvSpPr/>
          <p:nvPr/>
        </p:nvSpPr>
        <p:spPr>
          <a:xfrm>
            <a:off x="3048000" y="2413338"/>
            <a:ext cx="6096000" cy="369332"/>
          </a:xfrm>
          <a:prstGeom prst="rect">
            <a:avLst/>
          </a:prstGeom>
        </p:spPr>
        <p:txBody>
          <a:bodyPr>
            <a:spAutoFit/>
          </a:bodyPr>
          <a:lstStyle/>
          <a:p>
            <a:endParaRPr lang="de-DE" dirty="0"/>
          </a:p>
        </p:txBody>
      </p:sp>
      <p:pic>
        <p:nvPicPr>
          <p:cNvPr id="82" name="Picture 81"/>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1733837" y="3949224"/>
            <a:ext cx="3102379" cy="684632"/>
          </a:xfrm>
          <a:prstGeom prst="rect">
            <a:avLst/>
          </a:prstGeom>
        </p:spPr>
      </p:pic>
      <p:grpSp>
        <p:nvGrpSpPr>
          <p:cNvPr id="59" name="Group 58"/>
          <p:cNvGrpSpPr/>
          <p:nvPr/>
        </p:nvGrpSpPr>
        <p:grpSpPr>
          <a:xfrm>
            <a:off x="7268429" y="1284938"/>
            <a:ext cx="4748566" cy="4407139"/>
            <a:chOff x="7268429" y="1284938"/>
            <a:chExt cx="4748566" cy="4407139"/>
          </a:xfrm>
        </p:grpSpPr>
        <p:grpSp>
          <p:nvGrpSpPr>
            <p:cNvPr id="60" name="Group 59"/>
            <p:cNvGrpSpPr/>
            <p:nvPr/>
          </p:nvGrpSpPr>
          <p:grpSpPr>
            <a:xfrm>
              <a:off x="7268429" y="1284938"/>
              <a:ext cx="3954199" cy="4407139"/>
              <a:chOff x="7268429" y="1284938"/>
              <a:chExt cx="3954199" cy="4407139"/>
            </a:xfrm>
          </p:grpSpPr>
          <p:graphicFrame>
            <p:nvGraphicFramePr>
              <p:cNvPr id="63" name="Content Placeholder 3"/>
              <p:cNvGraphicFramePr>
                <a:graphicFrameLocks/>
              </p:cNvGraphicFramePr>
              <p:nvPr>
                <p:extLst>
                  <p:ext uri="{D42A27DB-BD31-4B8C-83A1-F6EECF244321}">
                    <p14:modId xmlns:p14="http://schemas.microsoft.com/office/powerpoint/2010/main" val="2025169651"/>
                  </p:ext>
                </p:extLst>
              </p:nvPr>
            </p:nvGraphicFramePr>
            <p:xfrm>
              <a:off x="8517528" y="2552362"/>
              <a:ext cx="2705100" cy="2498724"/>
            </p:xfrm>
            <a:graphic>
              <a:graphicData uri="http://schemas.openxmlformats.org/drawingml/2006/table">
                <a:tbl>
                  <a:tblPr firstRow="1" bandRow="1">
                    <a:tableStyleId>{5C22544A-7EE6-4342-B048-85BDC9FD1C3A}</a:tableStyleId>
                  </a:tblPr>
                  <a:tblGrid>
                    <a:gridCol w="901700">
                      <a:extLst>
                        <a:ext uri="{9D8B030D-6E8A-4147-A177-3AD203B41FA5}">
                          <a16:colId xmlns:a16="http://schemas.microsoft.com/office/drawing/2014/main" val="1667833319"/>
                        </a:ext>
                      </a:extLst>
                    </a:gridCol>
                    <a:gridCol w="901700">
                      <a:extLst>
                        <a:ext uri="{9D8B030D-6E8A-4147-A177-3AD203B41FA5}">
                          <a16:colId xmlns:a16="http://schemas.microsoft.com/office/drawing/2014/main" val="293702326"/>
                        </a:ext>
                      </a:extLst>
                    </a:gridCol>
                    <a:gridCol w="901700">
                      <a:extLst>
                        <a:ext uri="{9D8B030D-6E8A-4147-A177-3AD203B41FA5}">
                          <a16:colId xmlns:a16="http://schemas.microsoft.com/office/drawing/2014/main" val="2496722674"/>
                        </a:ext>
                      </a:extLst>
                    </a:gridCol>
                  </a:tblGrid>
                  <a:tr h="832908">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0560734"/>
                      </a:ext>
                    </a:extLst>
                  </a:tr>
                  <a:tr h="832908">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5853030"/>
                      </a:ext>
                    </a:extLst>
                  </a:tr>
                  <a:tr h="832908">
                    <a:tc>
                      <a:txBody>
                        <a:bodyPr/>
                        <a:lstStyle/>
                        <a:p>
                          <a:endParaRPr lang="de-DE"/>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535115"/>
                      </a:ext>
                    </a:extLst>
                  </a:tr>
                </a:tbl>
              </a:graphicData>
            </a:graphic>
          </p:graphicFrame>
          <p:sp>
            <p:nvSpPr>
              <p:cNvPr id="64" name="Oval 63"/>
              <p:cNvSpPr/>
              <p:nvPr/>
            </p:nvSpPr>
            <p:spPr>
              <a:xfrm>
                <a:off x="8698280" y="3558835"/>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Oval 64"/>
              <p:cNvSpPr/>
              <p:nvPr/>
            </p:nvSpPr>
            <p:spPr>
              <a:xfrm>
                <a:off x="9622971" y="4431363"/>
                <a:ext cx="466725" cy="485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Oval 65"/>
              <p:cNvSpPr/>
              <p:nvPr/>
            </p:nvSpPr>
            <p:spPr>
              <a:xfrm>
                <a:off x="9613225" y="3558833"/>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Oval 66"/>
              <p:cNvSpPr/>
              <p:nvPr/>
            </p:nvSpPr>
            <p:spPr>
              <a:xfrm>
                <a:off x="10564365" y="3558834"/>
                <a:ext cx="466725" cy="485775"/>
              </a:xfrm>
              <a:prstGeom prst="ellipse">
                <a:avLst/>
              </a:prstGeom>
              <a:solidFill>
                <a:schemeClr val="bg2">
                  <a:lumMod val="6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Oval 67"/>
              <p:cNvSpPr/>
              <p:nvPr/>
            </p:nvSpPr>
            <p:spPr>
              <a:xfrm>
                <a:off x="8699453" y="2734741"/>
                <a:ext cx="466725" cy="485775"/>
              </a:xfrm>
              <a:prstGeom prst="ellipse">
                <a:avLst/>
              </a:prstGeom>
              <a:solidFill>
                <a:schemeClr val="accent1">
                  <a:lumMod val="60000"/>
                  <a:lumOff val="4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Oval 68"/>
              <p:cNvSpPr/>
              <p:nvPr/>
            </p:nvSpPr>
            <p:spPr>
              <a:xfrm>
                <a:off x="10574112" y="4431362"/>
                <a:ext cx="466725" cy="485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TextBox 69"/>
              <p:cNvSpPr txBox="1"/>
              <p:nvPr/>
            </p:nvSpPr>
            <p:spPr>
              <a:xfrm>
                <a:off x="8795354" y="1870750"/>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1</a:t>
                </a:r>
                <a:endParaRPr lang="de-DE" sz="3200" dirty="0" smtClean="0">
                  <a:latin typeface="DINPro" panose="020B0504020101020102" pitchFamily="34" charset="0"/>
                </a:endParaRPr>
              </a:p>
            </p:txBody>
          </p:sp>
          <p:sp>
            <p:nvSpPr>
              <p:cNvPr id="71" name="TextBox 70"/>
              <p:cNvSpPr txBox="1"/>
              <p:nvPr/>
            </p:nvSpPr>
            <p:spPr>
              <a:xfrm>
                <a:off x="9696674" y="1862235"/>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2</a:t>
                </a:r>
                <a:endParaRPr lang="de-DE" sz="3200" dirty="0" smtClean="0">
                  <a:latin typeface="DINPro" panose="020B0504020101020102" pitchFamily="34" charset="0"/>
                </a:endParaRPr>
              </a:p>
            </p:txBody>
          </p:sp>
          <p:sp>
            <p:nvSpPr>
              <p:cNvPr id="72" name="TextBox 71"/>
              <p:cNvSpPr txBox="1"/>
              <p:nvPr/>
            </p:nvSpPr>
            <p:spPr>
              <a:xfrm>
                <a:off x="10597994" y="1853720"/>
                <a:ext cx="399468"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latin typeface="DINPro" panose="020B0504020101020102" pitchFamily="34" charset="0"/>
                  </a:rPr>
                  <a:t>3</a:t>
                </a:r>
                <a:endParaRPr lang="de-DE" sz="3200" dirty="0" smtClean="0">
                  <a:latin typeface="DINPro" panose="020B0504020101020102" pitchFamily="34" charset="0"/>
                </a:endParaRPr>
              </a:p>
            </p:txBody>
          </p:sp>
          <p:grpSp>
            <p:nvGrpSpPr>
              <p:cNvPr id="73" name="Group 72"/>
              <p:cNvGrpSpPr/>
              <p:nvPr/>
            </p:nvGrpSpPr>
            <p:grpSpPr>
              <a:xfrm>
                <a:off x="7906509" y="2655212"/>
                <a:ext cx="458780" cy="2293016"/>
                <a:chOff x="7795789" y="2616014"/>
                <a:chExt cx="458780" cy="2293016"/>
              </a:xfrm>
            </p:grpSpPr>
            <p:sp>
              <p:nvSpPr>
                <p:cNvPr id="79" name="TextBox 78"/>
                <p:cNvSpPr txBox="1"/>
                <p:nvPr/>
              </p:nvSpPr>
              <p:spPr>
                <a:xfrm>
                  <a:off x="7795789" y="2616014"/>
                  <a:ext cx="434734"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solidFill>
                        <a:srgbClr val="1269B0"/>
                      </a:solidFill>
                      <a:latin typeface="DINPro" panose="020B0504020101020102" pitchFamily="34" charset="0"/>
                    </a:rPr>
                    <a:t>A</a:t>
                  </a:r>
                  <a:endParaRPr lang="de-DE" sz="3200" dirty="0" smtClean="0">
                    <a:solidFill>
                      <a:srgbClr val="1269B0"/>
                    </a:solidFill>
                    <a:latin typeface="DINPro" panose="020B0504020101020102" pitchFamily="34" charset="0"/>
                  </a:endParaRPr>
                </a:p>
              </p:txBody>
            </p:sp>
            <p:sp>
              <p:nvSpPr>
                <p:cNvPr id="80" name="TextBox 79"/>
                <p:cNvSpPr txBox="1"/>
                <p:nvPr/>
              </p:nvSpPr>
              <p:spPr>
                <a:xfrm>
                  <a:off x="7795789" y="3470134"/>
                  <a:ext cx="458780"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smtClean="0">
                      <a:solidFill>
                        <a:schemeClr val="bg2">
                          <a:lumMod val="65000"/>
                        </a:schemeClr>
                      </a:solidFill>
                      <a:latin typeface="DINPro" panose="020B0504020101020102" pitchFamily="34" charset="0"/>
                    </a:rPr>
                    <a:t>B</a:t>
                  </a:r>
                  <a:endParaRPr lang="de-DE" sz="3200" dirty="0" smtClean="0">
                    <a:solidFill>
                      <a:schemeClr val="bg2">
                        <a:lumMod val="65000"/>
                      </a:schemeClr>
                    </a:solidFill>
                    <a:latin typeface="DINPro" panose="020B0504020101020102" pitchFamily="34" charset="0"/>
                  </a:endParaRPr>
                </a:p>
              </p:txBody>
            </p:sp>
            <p:sp>
              <p:nvSpPr>
                <p:cNvPr id="81" name="TextBox 80"/>
                <p:cNvSpPr txBox="1"/>
                <p:nvPr/>
              </p:nvSpPr>
              <p:spPr>
                <a:xfrm>
                  <a:off x="7795789" y="4324255"/>
                  <a:ext cx="445956" cy="584775"/>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3200" dirty="0">
                      <a:solidFill>
                        <a:srgbClr val="1F407A"/>
                      </a:solidFill>
                      <a:latin typeface="DINPro" panose="020B0504020101020102" pitchFamily="34" charset="0"/>
                    </a:rPr>
                    <a:t>C</a:t>
                  </a:r>
                  <a:endParaRPr lang="de-DE" sz="3200" dirty="0" smtClean="0">
                    <a:solidFill>
                      <a:srgbClr val="1F407A"/>
                    </a:solidFill>
                    <a:latin typeface="DINPro" panose="020B0504020101020102" pitchFamily="34" charset="0"/>
                  </a:endParaRPr>
                </a:p>
              </p:txBody>
            </p:sp>
          </p:grpSp>
          <p:sp>
            <p:nvSpPr>
              <p:cNvPr id="74" name="Left Brace 73"/>
              <p:cNvSpPr/>
              <p:nvPr/>
            </p:nvSpPr>
            <p:spPr>
              <a:xfrm>
                <a:off x="7637417" y="2655212"/>
                <a:ext cx="269092" cy="2293016"/>
              </a:xfrm>
              <a:prstGeom prst="leftBrace">
                <a:avLst>
                  <a:gd name="adj1" fmla="val 41370"/>
                  <a:gd name="adj2" fmla="val 50277"/>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75" name="Left Brace 74"/>
              <p:cNvSpPr/>
              <p:nvPr/>
            </p:nvSpPr>
            <p:spPr>
              <a:xfrm rot="5400000">
                <a:off x="9807316" y="659731"/>
                <a:ext cx="269092" cy="2293016"/>
              </a:xfrm>
              <a:prstGeom prst="leftBrace">
                <a:avLst>
                  <a:gd name="adj1" fmla="val 41370"/>
                  <a:gd name="adj2" fmla="val 50277"/>
                </a:avLst>
              </a:prstGeom>
              <a:ln w="28575" cap="sq">
                <a:solidFill>
                  <a:schemeClr val="tx1"/>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pic>
            <p:nvPicPr>
              <p:cNvPr id="76" name="Picture 75"/>
              <p:cNvPicPr>
                <a:picLocks noChangeAspect="1"/>
              </p:cNvPicPr>
              <p:nvPr>
                <p:custDataLst>
                  <p:tags r:id="rId8"/>
                </p:custDataLst>
              </p:nvPr>
            </p:nvPicPr>
            <p:blipFill>
              <a:blip r:embed="rId16" cstate="print">
                <a:extLst>
                  <a:ext uri="{28A0092B-C50C-407E-A947-70E740481C1C}">
                    <a14:useLocalDpi xmlns:a14="http://schemas.microsoft.com/office/drawing/2010/main" val="0"/>
                  </a:ext>
                </a:extLst>
              </a:blip>
              <a:stretch>
                <a:fillRect/>
              </a:stretch>
            </p:blipFill>
            <p:spPr>
              <a:xfrm>
                <a:off x="9790402" y="1284938"/>
                <a:ext cx="409600" cy="336457"/>
              </a:xfrm>
              <a:prstGeom prst="rect">
                <a:avLst/>
              </a:prstGeom>
            </p:spPr>
          </p:pic>
          <p:pic>
            <p:nvPicPr>
              <p:cNvPr id="77" name="Picture 76"/>
              <p:cNvPicPr>
                <a:picLocks noChangeAspect="1"/>
              </p:cNvPicPr>
              <p:nvPr>
                <p:custDataLst>
                  <p:tags r:id="rId9"/>
                </p:custDataLst>
              </p:nvPr>
            </p:nvPicPr>
            <p:blipFill>
              <a:blip r:embed="rId17" cstate="print">
                <a:extLst>
                  <a:ext uri="{28A0092B-C50C-407E-A947-70E740481C1C}">
                    <a14:useLocalDpi xmlns:a14="http://schemas.microsoft.com/office/drawing/2010/main" val="0"/>
                  </a:ext>
                </a:extLst>
              </a:blip>
              <a:stretch>
                <a:fillRect/>
              </a:stretch>
            </p:blipFill>
            <p:spPr>
              <a:xfrm>
                <a:off x="7268429" y="3654214"/>
                <a:ext cx="253562" cy="295010"/>
              </a:xfrm>
              <a:prstGeom prst="rect">
                <a:avLst/>
              </a:prstGeom>
            </p:spPr>
          </p:pic>
          <p:pic>
            <p:nvPicPr>
              <p:cNvPr id="78" name="Picture 77"/>
              <p:cNvPicPr>
                <a:picLocks noChangeAspect="1"/>
              </p:cNvPicPr>
              <p:nvPr>
                <p:custDataLst>
                  <p:tags r:id="rId10"/>
                </p:custDataLst>
              </p:nvPr>
            </p:nvPicPr>
            <p:blipFill>
              <a:blip r:embed="rId18" cstate="print">
                <a:extLst>
                  <a:ext uri="{28A0092B-C50C-407E-A947-70E740481C1C}">
                    <a14:useLocalDpi xmlns:a14="http://schemas.microsoft.com/office/drawing/2010/main" val="0"/>
                  </a:ext>
                </a:extLst>
              </a:blip>
              <a:stretch>
                <a:fillRect/>
              </a:stretch>
            </p:blipFill>
            <p:spPr>
              <a:xfrm>
                <a:off x="9696674" y="5416572"/>
                <a:ext cx="409600" cy="275505"/>
              </a:xfrm>
              <a:prstGeom prst="rect">
                <a:avLst/>
              </a:prstGeom>
            </p:spPr>
          </p:pic>
        </p:grpSp>
        <p:pic>
          <p:nvPicPr>
            <p:cNvPr id="61" name="Picture 60"/>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11031090" y="1360824"/>
              <a:ext cx="985905" cy="260571"/>
            </a:xfrm>
            <a:prstGeom prst="rect">
              <a:avLst/>
            </a:prstGeom>
          </p:spPr>
        </p:pic>
        <p:pic>
          <p:nvPicPr>
            <p:cNvPr id="62" name="Picture 61"/>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7508573" y="5363102"/>
              <a:ext cx="856716" cy="254941"/>
            </a:xfrm>
            <a:prstGeom prst="rect">
              <a:avLst/>
            </a:prstGeom>
          </p:spPr>
        </p:pic>
      </p:grpSp>
      <p:pic>
        <p:nvPicPr>
          <p:cNvPr id="87" name="Picture 86"/>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1001953" y="5226206"/>
            <a:ext cx="2602247" cy="277705"/>
          </a:xfrm>
          <a:prstGeom prst="rect">
            <a:avLst/>
          </a:prstGeom>
        </p:spPr>
      </p:pic>
      <p:pic>
        <p:nvPicPr>
          <p:cNvPr id="89" name="Picture 88"/>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1041224" y="5656999"/>
            <a:ext cx="1708198" cy="198469"/>
          </a:xfrm>
          <a:prstGeom prst="rect">
            <a:avLst/>
          </a:prstGeom>
        </p:spPr>
      </p:pic>
    </p:spTree>
    <p:extLst>
      <p:ext uri="{BB962C8B-B14F-4D97-AF65-F5344CB8AC3E}">
        <p14:creationId xmlns:p14="http://schemas.microsoft.com/office/powerpoint/2010/main" val="8859100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25</a:t>
            </a:fld>
            <a:endParaRPr lang="en-GB" dirty="0">
              <a:solidFill>
                <a:prstClr val="black"/>
              </a:solidFill>
            </a:endParaRPr>
          </a:p>
        </p:txBody>
      </p:sp>
      <p:sp>
        <p:nvSpPr>
          <p:cNvPr id="6" name="Title 5"/>
          <p:cNvSpPr>
            <a:spLocks noGrp="1"/>
          </p:cNvSpPr>
          <p:nvPr>
            <p:ph type="title"/>
          </p:nvPr>
        </p:nvSpPr>
        <p:spPr/>
        <p:txBody>
          <a:bodyPr/>
          <a:lstStyle/>
          <a:p>
            <a:r>
              <a:rPr lang="en-US" dirty="0" smtClean="0"/>
              <a:t>QAOA</a:t>
            </a:r>
            <a:endParaRPr lang="de-DE" dirty="0"/>
          </a:p>
        </p:txBody>
      </p:sp>
      <p:sp>
        <p:nvSpPr>
          <p:cNvPr id="7" name="Text Placeholder 6"/>
          <p:cNvSpPr>
            <a:spLocks noGrp="1"/>
          </p:cNvSpPr>
          <p:nvPr>
            <p:ph type="body" sz="quarter" idx="13"/>
          </p:nvPr>
        </p:nvSpPr>
        <p:spPr/>
        <p:txBody>
          <a:bodyPr/>
          <a:lstStyle/>
          <a:p>
            <a:endParaRPr lang="de-DE"/>
          </a:p>
        </p:txBody>
      </p:sp>
      <p:pic>
        <p:nvPicPr>
          <p:cNvPr id="518" name="Picture 517"/>
          <p:cNvPicPr>
            <a:picLocks noChangeAspect="1"/>
          </p:cNvPicPr>
          <p:nvPr/>
        </p:nvPicPr>
        <p:blipFill>
          <a:blip r:embed="rId2"/>
          <a:stretch>
            <a:fillRect/>
          </a:stretch>
        </p:blipFill>
        <p:spPr>
          <a:xfrm>
            <a:off x="2325066" y="1630468"/>
            <a:ext cx="7951956" cy="3034571"/>
          </a:xfrm>
          <a:prstGeom prst="rect">
            <a:avLst/>
          </a:prstGeom>
        </p:spPr>
      </p:pic>
      <p:pic>
        <p:nvPicPr>
          <p:cNvPr id="589" name="Picture 588"/>
          <p:cNvPicPr>
            <a:picLocks noChangeAspect="1"/>
          </p:cNvPicPr>
          <p:nvPr/>
        </p:nvPicPr>
        <p:blipFill>
          <a:blip r:embed="rId3"/>
          <a:stretch>
            <a:fillRect/>
          </a:stretch>
        </p:blipFill>
        <p:spPr>
          <a:xfrm>
            <a:off x="1951681" y="4979923"/>
            <a:ext cx="4412637" cy="1013919"/>
          </a:xfrm>
          <a:prstGeom prst="rect">
            <a:avLst/>
          </a:prstGeom>
        </p:spPr>
      </p:pic>
      <p:pic>
        <p:nvPicPr>
          <p:cNvPr id="648" name="Picture 647"/>
          <p:cNvPicPr>
            <a:picLocks noChangeAspect="1"/>
          </p:cNvPicPr>
          <p:nvPr/>
        </p:nvPicPr>
        <p:blipFill>
          <a:blip r:embed="rId4"/>
          <a:stretch>
            <a:fillRect/>
          </a:stretch>
        </p:blipFill>
        <p:spPr>
          <a:xfrm>
            <a:off x="6310771" y="4956904"/>
            <a:ext cx="4097824" cy="1036938"/>
          </a:xfrm>
          <a:prstGeom prst="rect">
            <a:avLst/>
          </a:prstGeom>
        </p:spPr>
      </p:pic>
    </p:spTree>
    <p:extLst>
      <p:ext uri="{BB962C8B-B14F-4D97-AF65-F5344CB8AC3E}">
        <p14:creationId xmlns:p14="http://schemas.microsoft.com/office/powerpoint/2010/main" val="2936231316"/>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d</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26</a:t>
            </a:fld>
            <a:endParaRPr lang="en-GB" dirty="0">
              <a:solidFill>
                <a:prstClr val="black"/>
              </a:solidFill>
            </a:endParaRPr>
          </a:p>
        </p:txBody>
      </p:sp>
      <p:sp>
        <p:nvSpPr>
          <p:cNvPr id="6" name="Title 5"/>
          <p:cNvSpPr>
            <a:spLocks noGrp="1"/>
          </p:cNvSpPr>
          <p:nvPr>
            <p:ph type="title"/>
          </p:nvPr>
        </p:nvSpPr>
        <p:spPr/>
        <p:txBody>
          <a:bodyPr/>
          <a:lstStyle/>
          <a:p>
            <a:r>
              <a:rPr lang="en-US" dirty="0" smtClean="0"/>
              <a:t>Parameter Landscape (p = 1)</a:t>
            </a:r>
            <a:endParaRPr lang="de-DE" dirty="0"/>
          </a:p>
        </p:txBody>
      </p:sp>
      <p:sp>
        <p:nvSpPr>
          <p:cNvPr id="7" name="Text Placeholder 6"/>
          <p:cNvSpPr>
            <a:spLocks noGrp="1"/>
          </p:cNvSpPr>
          <p:nvPr>
            <p:ph type="body" sz="quarter" idx="13"/>
          </p:nvPr>
        </p:nvSpPr>
        <p:spPr/>
        <p:txBody>
          <a:bodyPr/>
          <a:lstStyle/>
          <a:p>
            <a:endParaRPr lang="de-DE"/>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b="5167"/>
          <a:stretch/>
        </p:blipFill>
        <p:spPr>
          <a:xfrm>
            <a:off x="1431757" y="1726263"/>
            <a:ext cx="8826172" cy="3255040"/>
          </a:xfrm>
          <a:prstGeom prst="rect">
            <a:avLst/>
          </a:prstGeom>
        </p:spPr>
      </p:pic>
    </p:spTree>
    <p:extLst>
      <p:ext uri="{BB962C8B-B14F-4D97-AF65-F5344CB8AC3E}">
        <p14:creationId xmlns:p14="http://schemas.microsoft.com/office/powerpoint/2010/main" val="23332075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27</a:t>
            </a:fld>
            <a:endParaRPr lang="en-GB" dirty="0">
              <a:solidFill>
                <a:prstClr val="black"/>
              </a:solidFill>
            </a:endParaRPr>
          </a:p>
        </p:txBody>
      </p:sp>
      <p:sp>
        <p:nvSpPr>
          <p:cNvPr id="6" name="Title 5"/>
          <p:cNvSpPr>
            <a:spLocks noGrp="1"/>
          </p:cNvSpPr>
          <p:nvPr>
            <p:ph type="title"/>
          </p:nvPr>
        </p:nvSpPr>
        <p:spPr/>
        <p:txBody>
          <a:bodyPr/>
          <a:lstStyle/>
          <a:p>
            <a:endParaRPr lang="de-DE"/>
          </a:p>
        </p:txBody>
      </p:sp>
      <p:sp>
        <p:nvSpPr>
          <p:cNvPr id="7" name="Text Placeholder 6"/>
          <p:cNvSpPr>
            <a:spLocks noGrp="1"/>
          </p:cNvSpPr>
          <p:nvPr>
            <p:ph type="body" sz="quarter" idx="13"/>
          </p:nvPr>
        </p:nvSpPr>
        <p:spPr/>
        <p:txBody>
          <a:bodyPr/>
          <a:lstStyle/>
          <a:p>
            <a:endParaRPr lang="de-DE"/>
          </a:p>
        </p:txBody>
      </p:sp>
      <p:sp>
        <p:nvSpPr>
          <p:cNvPr id="2" name="Content Placeholder 1"/>
          <p:cNvSpPr>
            <a:spLocks noGrp="1"/>
          </p:cNvSpPr>
          <p:nvPr>
            <p:ph idx="1"/>
          </p:nvPr>
        </p:nvSpPr>
        <p:spPr>
          <a:xfrm>
            <a:off x="323977" y="1440000"/>
            <a:ext cx="6634172" cy="4210046"/>
          </a:xfrm>
        </p:spPr>
        <p:txBody>
          <a:bodyPr/>
          <a:lstStyle/>
          <a:p>
            <a:r>
              <a:rPr lang="en-US" dirty="0" smtClean="0"/>
              <a:t> </a:t>
            </a:r>
            <a:endParaRPr lang="de-DE" dirty="0"/>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r="8929"/>
          <a:stretch/>
        </p:blipFill>
        <p:spPr>
          <a:xfrm>
            <a:off x="5322984" y="1457461"/>
            <a:ext cx="6662064" cy="4520193"/>
          </a:xfrm>
          <a:prstGeom prst="rect">
            <a:avLst/>
          </a:prstGeom>
        </p:spPr>
      </p:pic>
    </p:spTree>
    <p:extLst>
      <p:ext uri="{BB962C8B-B14F-4D97-AF65-F5344CB8AC3E}">
        <p14:creationId xmlns:p14="http://schemas.microsoft.com/office/powerpoint/2010/main" val="36066587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28</a:t>
            </a:fld>
            <a:endParaRPr lang="en-GB" dirty="0">
              <a:solidFill>
                <a:prstClr val="black"/>
              </a:solidFill>
            </a:endParaRPr>
          </a:p>
        </p:txBody>
      </p:sp>
      <p:sp>
        <p:nvSpPr>
          <p:cNvPr id="6" name="Title 5"/>
          <p:cNvSpPr>
            <a:spLocks noGrp="1"/>
          </p:cNvSpPr>
          <p:nvPr>
            <p:ph type="title"/>
          </p:nvPr>
        </p:nvSpPr>
        <p:spPr/>
        <p:txBody>
          <a:bodyPr/>
          <a:lstStyle/>
          <a:p>
            <a:endParaRPr lang="de-DE"/>
          </a:p>
        </p:txBody>
      </p:sp>
      <p:sp>
        <p:nvSpPr>
          <p:cNvPr id="7" name="Text Placeholder 6"/>
          <p:cNvSpPr>
            <a:spLocks noGrp="1"/>
          </p:cNvSpPr>
          <p:nvPr>
            <p:ph type="body" sz="quarter" idx="13"/>
          </p:nvPr>
        </p:nvSpPr>
        <p:spPr/>
        <p:txBody>
          <a:bodyPr/>
          <a:lstStyle/>
          <a:p>
            <a:endParaRPr lang="de-DE"/>
          </a:p>
        </p:txBody>
      </p:sp>
      <p:grpSp>
        <p:nvGrpSpPr>
          <p:cNvPr id="8" name="Group 7"/>
          <p:cNvGrpSpPr/>
          <p:nvPr/>
        </p:nvGrpSpPr>
        <p:grpSpPr>
          <a:xfrm>
            <a:off x="4551220" y="1195040"/>
            <a:ext cx="7315215" cy="4520193"/>
            <a:chOff x="1287772" y="902127"/>
            <a:chExt cx="7315215" cy="4520193"/>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7772" y="902127"/>
              <a:ext cx="7315215" cy="4520193"/>
            </a:xfrm>
            <a:prstGeom prst="rect">
              <a:avLst/>
            </a:prstGeom>
          </p:spPr>
        </p:pic>
        <p:pic>
          <p:nvPicPr>
            <p:cNvPr id="10" name="Picture 9"/>
            <p:cNvPicPr>
              <a:picLocks noChangeAspect="1"/>
            </p:cNvPicPr>
            <p:nvPr/>
          </p:nvPicPr>
          <p:blipFill rotWithShape="1">
            <a:blip r:embed="rId3"/>
            <a:srcRect r="5836"/>
            <a:stretch/>
          </p:blipFill>
          <p:spPr>
            <a:xfrm>
              <a:off x="5191405" y="2314233"/>
              <a:ext cx="2485745" cy="973460"/>
            </a:xfrm>
            <a:prstGeom prst="rect">
              <a:avLst/>
            </a:prstGeom>
          </p:spPr>
        </p:pic>
        <p:pic>
          <p:nvPicPr>
            <p:cNvPr id="11" name="Picture 10"/>
            <p:cNvPicPr>
              <a:picLocks noChangeAspect="1"/>
            </p:cNvPicPr>
            <p:nvPr/>
          </p:nvPicPr>
          <p:blipFill rotWithShape="1">
            <a:blip r:embed="rId4"/>
            <a:srcRect r="45280"/>
            <a:stretch/>
          </p:blipFill>
          <p:spPr>
            <a:xfrm>
              <a:off x="5323831" y="1687758"/>
              <a:ext cx="905519" cy="613148"/>
            </a:xfrm>
            <a:prstGeom prst="rect">
              <a:avLst/>
            </a:prstGeom>
          </p:spPr>
        </p:pic>
        <p:pic>
          <p:nvPicPr>
            <p:cNvPr id="12" name="Picture 11"/>
            <p:cNvPicPr>
              <a:picLocks noChangeAspect="1"/>
            </p:cNvPicPr>
            <p:nvPr/>
          </p:nvPicPr>
          <p:blipFill>
            <a:blip r:embed="rId5"/>
            <a:stretch>
              <a:fillRect/>
            </a:stretch>
          </p:blipFill>
          <p:spPr>
            <a:xfrm>
              <a:off x="5134036" y="1816184"/>
              <a:ext cx="231115" cy="205867"/>
            </a:xfrm>
            <a:prstGeom prst="rect">
              <a:avLst/>
            </a:prstGeom>
          </p:spPr>
        </p:pic>
        <p:pic>
          <p:nvPicPr>
            <p:cNvPr id="13" name="Picture 12"/>
            <p:cNvPicPr>
              <a:picLocks noChangeAspect="1"/>
            </p:cNvPicPr>
            <p:nvPr/>
          </p:nvPicPr>
          <p:blipFill>
            <a:blip r:embed="rId6"/>
            <a:stretch>
              <a:fillRect/>
            </a:stretch>
          </p:blipFill>
          <p:spPr>
            <a:xfrm>
              <a:off x="5136434" y="2153139"/>
              <a:ext cx="230366" cy="205200"/>
            </a:xfrm>
            <a:prstGeom prst="rect">
              <a:avLst/>
            </a:prstGeom>
          </p:spPr>
        </p:pic>
        <p:pic>
          <p:nvPicPr>
            <p:cNvPr id="14" name="Picture 13"/>
            <p:cNvPicPr>
              <a:picLocks noChangeAspect="1"/>
            </p:cNvPicPr>
            <p:nvPr/>
          </p:nvPicPr>
          <p:blipFill>
            <a:blip r:embed="rId7"/>
            <a:stretch>
              <a:fillRect/>
            </a:stretch>
          </p:blipFill>
          <p:spPr>
            <a:xfrm>
              <a:off x="5134293" y="1987061"/>
              <a:ext cx="230366" cy="205200"/>
            </a:xfrm>
            <a:prstGeom prst="rect">
              <a:avLst/>
            </a:prstGeom>
          </p:spPr>
        </p:pic>
        <p:pic>
          <p:nvPicPr>
            <p:cNvPr id="15" name="Picture 14"/>
            <p:cNvPicPr>
              <a:picLocks noChangeAspect="1"/>
            </p:cNvPicPr>
            <p:nvPr/>
          </p:nvPicPr>
          <p:blipFill>
            <a:blip r:embed="rId5"/>
            <a:stretch>
              <a:fillRect/>
            </a:stretch>
          </p:blipFill>
          <p:spPr>
            <a:xfrm>
              <a:off x="5134036" y="2528629"/>
              <a:ext cx="231115" cy="205867"/>
            </a:xfrm>
            <a:prstGeom prst="rect">
              <a:avLst/>
            </a:prstGeom>
          </p:spPr>
        </p:pic>
        <p:pic>
          <p:nvPicPr>
            <p:cNvPr id="16" name="Picture 15"/>
            <p:cNvPicPr>
              <a:picLocks noChangeAspect="1"/>
            </p:cNvPicPr>
            <p:nvPr/>
          </p:nvPicPr>
          <p:blipFill>
            <a:blip r:embed="rId6"/>
            <a:stretch>
              <a:fillRect/>
            </a:stretch>
          </p:blipFill>
          <p:spPr>
            <a:xfrm>
              <a:off x="5136434" y="2865584"/>
              <a:ext cx="230366" cy="205200"/>
            </a:xfrm>
            <a:prstGeom prst="rect">
              <a:avLst/>
            </a:prstGeom>
          </p:spPr>
        </p:pic>
        <p:pic>
          <p:nvPicPr>
            <p:cNvPr id="17" name="Picture 16"/>
            <p:cNvPicPr>
              <a:picLocks noChangeAspect="1"/>
            </p:cNvPicPr>
            <p:nvPr/>
          </p:nvPicPr>
          <p:blipFill>
            <a:blip r:embed="rId7"/>
            <a:stretch>
              <a:fillRect/>
            </a:stretch>
          </p:blipFill>
          <p:spPr>
            <a:xfrm>
              <a:off x="5134293" y="2699506"/>
              <a:ext cx="230366" cy="205200"/>
            </a:xfrm>
            <a:prstGeom prst="rect">
              <a:avLst/>
            </a:prstGeom>
          </p:spPr>
        </p:pic>
      </p:grpSp>
      <p:sp>
        <p:nvSpPr>
          <p:cNvPr id="18" name="Rectangle 17"/>
          <p:cNvSpPr/>
          <p:nvPr/>
        </p:nvSpPr>
        <p:spPr>
          <a:xfrm>
            <a:off x="8347896" y="1980671"/>
            <a:ext cx="2699657" cy="16372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90933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29</a:t>
            </a:fld>
            <a:endParaRPr lang="en-GB" dirty="0">
              <a:solidFill>
                <a:prstClr val="black"/>
              </a:solidFill>
            </a:endParaRPr>
          </a:p>
        </p:txBody>
      </p:sp>
      <p:sp>
        <p:nvSpPr>
          <p:cNvPr id="6" name="Title 5"/>
          <p:cNvSpPr>
            <a:spLocks noGrp="1"/>
          </p:cNvSpPr>
          <p:nvPr>
            <p:ph type="title"/>
          </p:nvPr>
        </p:nvSpPr>
        <p:spPr/>
        <p:txBody>
          <a:bodyPr/>
          <a:lstStyle/>
          <a:p>
            <a:endParaRPr lang="de-DE"/>
          </a:p>
        </p:txBody>
      </p:sp>
      <p:sp>
        <p:nvSpPr>
          <p:cNvPr id="7" name="Text Placeholder 6"/>
          <p:cNvSpPr>
            <a:spLocks noGrp="1"/>
          </p:cNvSpPr>
          <p:nvPr>
            <p:ph type="body" sz="quarter" idx="13"/>
          </p:nvPr>
        </p:nvSpPr>
        <p:spPr/>
        <p:txBody>
          <a:bodyPr/>
          <a:lstStyle/>
          <a:p>
            <a:endParaRPr lang="de-DE"/>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3270" t="10466" r="5555" b="31022"/>
          <a:stretch/>
        </p:blipFill>
        <p:spPr>
          <a:xfrm>
            <a:off x="6677900" y="1332412"/>
            <a:ext cx="5129348" cy="3291840"/>
          </a:xfrm>
          <a:prstGeom prst="rect">
            <a:avLst/>
          </a:prstGeom>
        </p:spPr>
      </p:pic>
      <p:sp>
        <p:nvSpPr>
          <p:cNvPr id="10" name="Rectangle 9"/>
          <p:cNvSpPr/>
          <p:nvPr/>
        </p:nvSpPr>
        <p:spPr>
          <a:xfrm>
            <a:off x="6940731" y="2473234"/>
            <a:ext cx="3596640" cy="10537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4769992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Intro / Math</a:t>
            </a:r>
          </a:p>
          <a:p>
            <a:endParaRPr lang="en-US" dirty="0"/>
          </a:p>
          <a:p>
            <a:r>
              <a:rPr lang="en-US" dirty="0" smtClean="0"/>
              <a:t>Two steps</a:t>
            </a:r>
          </a:p>
          <a:p>
            <a:pPr lvl="1"/>
            <a:r>
              <a:rPr lang="en-US" dirty="0" smtClean="0"/>
              <a:t>RO frequency optimization</a:t>
            </a:r>
          </a:p>
          <a:p>
            <a:pPr lvl="1"/>
            <a:r>
              <a:rPr lang="en-US" dirty="0" smtClean="0"/>
              <a:t>State </a:t>
            </a:r>
            <a:r>
              <a:rPr lang="en-US" dirty="0" smtClean="0"/>
              <a:t>assignment</a:t>
            </a:r>
            <a:endParaRPr lang="en-US" dirty="0" smtClean="0"/>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a:t>
            </a:fld>
            <a:endParaRPr lang="en-GB" dirty="0">
              <a:solidFill>
                <a:prstClr val="black"/>
              </a:solidFill>
            </a:endParaRPr>
          </a:p>
        </p:txBody>
      </p:sp>
      <p:sp>
        <p:nvSpPr>
          <p:cNvPr id="6" name="Title 5"/>
          <p:cNvSpPr>
            <a:spLocks noGrp="1"/>
          </p:cNvSpPr>
          <p:nvPr>
            <p:ph type="title"/>
          </p:nvPr>
        </p:nvSpPr>
        <p:spPr/>
        <p:txBody>
          <a:bodyPr/>
          <a:lstStyle/>
          <a:p>
            <a:r>
              <a:rPr lang="en-US" dirty="0" smtClean="0"/>
              <a:t>3 Level Single Shot Readout </a:t>
            </a:r>
            <a:endParaRPr lang="de-DE" dirty="0"/>
          </a:p>
        </p:txBody>
      </p:sp>
      <p:sp>
        <p:nvSpPr>
          <p:cNvPr id="7" name="Text Placeholder 6"/>
          <p:cNvSpPr>
            <a:spLocks noGrp="1"/>
          </p:cNvSpPr>
          <p:nvPr>
            <p:ph type="body" sz="quarter" idx="13"/>
          </p:nvPr>
        </p:nvSpPr>
        <p:spPr/>
        <p:txBody>
          <a:bodyPr/>
          <a:lstStyle/>
          <a:p>
            <a:endParaRPr lang="de-DE"/>
          </a:p>
        </p:txBody>
      </p:sp>
      <p:pic>
        <p:nvPicPr>
          <p:cNvPr id="8" name="Picture 7"/>
          <p:cNvPicPr>
            <a:picLocks noChangeAspect="1"/>
          </p:cNvPicPr>
          <p:nvPr/>
        </p:nvPicPr>
        <p:blipFill>
          <a:blip r:embed="rId2"/>
          <a:stretch>
            <a:fillRect/>
          </a:stretch>
        </p:blipFill>
        <p:spPr>
          <a:xfrm>
            <a:off x="4132135" y="2173423"/>
            <a:ext cx="7734300" cy="2743200"/>
          </a:xfrm>
          <a:prstGeom prst="rect">
            <a:avLst/>
          </a:prstGeom>
        </p:spPr>
      </p:pic>
    </p:spTree>
    <p:extLst>
      <p:ext uri="{BB962C8B-B14F-4D97-AF65-F5344CB8AC3E}">
        <p14:creationId xmlns:p14="http://schemas.microsoft.com/office/powerpoint/2010/main" val="139467898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30</a:t>
            </a:fld>
            <a:endParaRPr lang="en-GB" dirty="0">
              <a:solidFill>
                <a:prstClr val="black"/>
              </a:solidFill>
            </a:endParaRPr>
          </a:p>
        </p:txBody>
      </p:sp>
      <p:sp>
        <p:nvSpPr>
          <p:cNvPr id="6" name="Title 5"/>
          <p:cNvSpPr>
            <a:spLocks noGrp="1"/>
          </p:cNvSpPr>
          <p:nvPr>
            <p:ph type="title"/>
          </p:nvPr>
        </p:nvSpPr>
        <p:spPr/>
        <p:txBody>
          <a:bodyPr/>
          <a:lstStyle/>
          <a:p>
            <a:r>
              <a:rPr lang="en-US" dirty="0" smtClean="0"/>
              <a:t>Conclusion</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56269764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31</a:t>
            </a:fld>
            <a:endParaRPr lang="en-GB" dirty="0">
              <a:solidFill>
                <a:prstClr val="black"/>
              </a:solidFill>
            </a:endParaRPr>
          </a:p>
        </p:txBody>
      </p:sp>
      <p:sp>
        <p:nvSpPr>
          <p:cNvPr id="6" name="Title 5"/>
          <p:cNvSpPr>
            <a:spLocks noGrp="1"/>
          </p:cNvSpPr>
          <p:nvPr>
            <p:ph type="title"/>
          </p:nvPr>
        </p:nvSpPr>
        <p:spPr/>
        <p:txBody>
          <a:bodyPr/>
          <a:lstStyle/>
          <a:p>
            <a:r>
              <a:rPr lang="en-US" dirty="0" smtClean="0"/>
              <a:t>BACKUP SLIDES</a:t>
            </a:r>
            <a:endParaRPr lang="de-DE" dirty="0"/>
          </a:p>
        </p:txBody>
      </p:sp>
      <p:sp>
        <p:nvSpPr>
          <p:cNvPr id="7" name="Text Placeholder 6"/>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249079024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32</a:t>
            </a:fld>
            <a:endParaRPr lang="en-GB" dirty="0">
              <a:solidFill>
                <a:prstClr val="black"/>
              </a:solidFill>
            </a:endParaRPr>
          </a:p>
        </p:txBody>
      </p:sp>
      <p:sp>
        <p:nvSpPr>
          <p:cNvPr id="6" name="Title 5"/>
          <p:cNvSpPr>
            <a:spLocks noGrp="1"/>
          </p:cNvSpPr>
          <p:nvPr>
            <p:ph type="title"/>
          </p:nvPr>
        </p:nvSpPr>
        <p:spPr/>
        <p:txBody>
          <a:bodyPr/>
          <a:lstStyle/>
          <a:p>
            <a:r>
              <a:rPr lang="de-DE" dirty="0" smtClean="0"/>
              <a:t>Device </a:t>
            </a:r>
            <a:endParaRPr lang="de-DE" dirty="0"/>
          </a:p>
        </p:txBody>
      </p:sp>
      <p:sp>
        <p:nvSpPr>
          <p:cNvPr id="7" name="Text Placeholder 6"/>
          <p:cNvSpPr>
            <a:spLocks noGrp="1"/>
          </p:cNvSpPr>
          <p:nvPr>
            <p:ph type="body" sz="quarter" idx="13"/>
          </p:nvPr>
        </p:nvSpPr>
        <p:spPr/>
        <p:txBody>
          <a:bodyPr/>
          <a:lstStyle/>
          <a:p>
            <a:r>
              <a:rPr lang="de-DE" sz="1200" dirty="0"/>
              <a:t>Adapted from C.K. Andersen et al. </a:t>
            </a:r>
            <a:r>
              <a:rPr lang="pt-BR" sz="1200" i="1" dirty="0"/>
              <a:t>npj Quantum Inf</a:t>
            </a:r>
            <a:r>
              <a:rPr lang="pt-BR" sz="1200" dirty="0"/>
              <a:t> </a:t>
            </a:r>
            <a:r>
              <a:rPr lang="pt-BR" sz="1200" b="1" dirty="0"/>
              <a:t>5, </a:t>
            </a:r>
            <a:r>
              <a:rPr lang="pt-BR" sz="1200" dirty="0"/>
              <a:t>69 (2019) </a:t>
            </a:r>
            <a:r>
              <a:rPr lang="pt-BR" sz="1200" dirty="0" smtClean="0"/>
              <a:t>doi:10.1038/s41534-019-0185-4</a:t>
            </a:r>
            <a:endParaRPr lang="de-DE" sz="1200" dirty="0"/>
          </a:p>
        </p:txBody>
      </p:sp>
      <p:pic>
        <p:nvPicPr>
          <p:cNvPr id="8" name="Picture 7"/>
          <p:cNvPicPr>
            <a:picLocks noChangeAspect="1"/>
          </p:cNvPicPr>
          <p:nvPr/>
        </p:nvPicPr>
        <p:blipFill>
          <a:blip r:embed="rId5"/>
          <a:stretch>
            <a:fillRect/>
          </a:stretch>
        </p:blipFill>
        <p:spPr>
          <a:xfrm>
            <a:off x="323850" y="1801557"/>
            <a:ext cx="7508830" cy="3848489"/>
          </a:xfrm>
          <a:prstGeom prst="rect">
            <a:avLst/>
          </a:prstGeom>
        </p:spPr>
      </p:pic>
      <p:sp>
        <p:nvSpPr>
          <p:cNvPr id="9" name="TextBox 8"/>
          <p:cNvSpPr txBox="1"/>
          <p:nvPr/>
        </p:nvSpPr>
        <p:spPr>
          <a:xfrm>
            <a:off x="2717075" y="2228686"/>
            <a:ext cx="349776" cy="261610"/>
          </a:xfrm>
          <a:prstGeom prst="rect">
            <a:avLst/>
          </a:prstGeom>
          <a:solidFill>
            <a:srgbClr val="DEDEDE"/>
          </a:solid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050" dirty="0" smtClean="0">
                <a:solidFill>
                  <a:srgbClr val="1F407A"/>
                </a:solidFill>
                <a:latin typeface="DINPro" panose="020B0504020101020102" pitchFamily="34" charset="0"/>
              </a:rPr>
              <a:t>Q1</a:t>
            </a:r>
            <a:endParaRPr lang="de-DE" sz="1050" dirty="0" smtClean="0">
              <a:solidFill>
                <a:srgbClr val="1F407A"/>
              </a:solidFill>
              <a:latin typeface="DINPro" panose="020B0504020101020102" pitchFamily="34" charset="0"/>
            </a:endParaRPr>
          </a:p>
        </p:txBody>
      </p:sp>
      <p:sp>
        <p:nvSpPr>
          <p:cNvPr id="10" name="TextBox 9"/>
          <p:cNvSpPr txBox="1"/>
          <p:nvPr/>
        </p:nvSpPr>
        <p:spPr>
          <a:xfrm>
            <a:off x="6588035" y="2189169"/>
            <a:ext cx="343364" cy="253916"/>
          </a:xfrm>
          <a:prstGeom prst="rect">
            <a:avLst/>
          </a:prstGeom>
          <a:solidFill>
            <a:srgbClr val="DEDEDE"/>
          </a:solid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050" dirty="0" smtClean="0">
                <a:solidFill>
                  <a:srgbClr val="1F407A"/>
                </a:solidFill>
                <a:latin typeface="DINPro" panose="020B0504020101020102" pitchFamily="34" charset="0"/>
              </a:rPr>
              <a:t>Q2</a:t>
            </a:r>
            <a:endParaRPr lang="de-DE" sz="1050" dirty="0" smtClean="0">
              <a:solidFill>
                <a:srgbClr val="1F407A"/>
              </a:solidFill>
              <a:latin typeface="DINPro" panose="020B0504020101020102" pitchFamily="34" charset="0"/>
            </a:endParaRPr>
          </a:p>
        </p:txBody>
      </p:sp>
      <p:sp>
        <p:nvSpPr>
          <p:cNvPr id="11" name="TextBox 10"/>
          <p:cNvSpPr txBox="1"/>
          <p:nvPr/>
        </p:nvSpPr>
        <p:spPr>
          <a:xfrm>
            <a:off x="6588035" y="4384062"/>
            <a:ext cx="343364" cy="253916"/>
          </a:xfrm>
          <a:prstGeom prst="rect">
            <a:avLst/>
          </a:prstGeom>
          <a:solidFill>
            <a:srgbClr val="DEDEDE"/>
          </a:solid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050" dirty="0" smtClean="0">
                <a:solidFill>
                  <a:srgbClr val="1F407A"/>
                </a:solidFill>
                <a:latin typeface="DINPro" panose="020B0504020101020102" pitchFamily="34" charset="0"/>
              </a:rPr>
              <a:t>Q3</a:t>
            </a:r>
            <a:endParaRPr lang="de-DE" sz="1050" dirty="0" smtClean="0">
              <a:solidFill>
                <a:srgbClr val="1F407A"/>
              </a:solidFill>
              <a:latin typeface="DINPro" panose="020B0504020101020102" pitchFamily="34" charset="0"/>
            </a:endParaRPr>
          </a:p>
        </p:txBody>
      </p:sp>
      <p:grpSp>
        <p:nvGrpSpPr>
          <p:cNvPr id="19" name="Group 18"/>
          <p:cNvGrpSpPr/>
          <p:nvPr/>
        </p:nvGrpSpPr>
        <p:grpSpPr>
          <a:xfrm>
            <a:off x="7961579" y="2440732"/>
            <a:ext cx="4002933" cy="2510314"/>
            <a:chOff x="7961579" y="2440732"/>
            <a:chExt cx="4002933" cy="2510314"/>
          </a:xfrm>
        </p:grpSpPr>
        <p:pic>
          <p:nvPicPr>
            <p:cNvPr id="12" name="Picture 11"/>
            <p:cNvPicPr>
              <a:picLocks noChangeAspect="1"/>
            </p:cNvPicPr>
            <p:nvPr/>
          </p:nvPicPr>
          <p:blipFill>
            <a:blip r:embed="rId6"/>
            <a:stretch>
              <a:fillRect/>
            </a:stretch>
          </p:blipFill>
          <p:spPr>
            <a:xfrm>
              <a:off x="7961579" y="2440732"/>
              <a:ext cx="4002933" cy="2510314"/>
            </a:xfrm>
            <a:prstGeom prst="rect">
              <a:avLst/>
            </a:prstGeom>
          </p:spPr>
        </p:pic>
        <p:sp>
          <p:nvSpPr>
            <p:cNvPr id="18" name="Rectangle 17"/>
            <p:cNvSpPr/>
            <p:nvPr/>
          </p:nvSpPr>
          <p:spPr>
            <a:xfrm>
              <a:off x="10689949" y="2546802"/>
              <a:ext cx="1183121" cy="1483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1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0851779" y="2546803"/>
              <a:ext cx="189126" cy="148315"/>
            </a:xfrm>
            <a:prstGeom prst="rect">
              <a:avLst/>
            </a:prstGeom>
          </p:spPr>
        </p:pic>
        <p:pic>
          <p:nvPicPr>
            <p:cNvPr id="17" name="Picture 16"/>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1264544" y="2546803"/>
              <a:ext cx="194762" cy="149299"/>
            </a:xfrm>
            <a:prstGeom prst="rect">
              <a:avLst/>
            </a:prstGeom>
          </p:spPr>
        </p:pic>
        <p:pic>
          <p:nvPicPr>
            <p:cNvPr id="16" name="Picture 15"/>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1677309" y="2546802"/>
              <a:ext cx="195761" cy="149299"/>
            </a:xfrm>
            <a:prstGeom prst="rect">
              <a:avLst/>
            </a:prstGeom>
          </p:spPr>
        </p:pic>
      </p:grpSp>
    </p:spTree>
    <p:extLst>
      <p:ext uri="{BB962C8B-B14F-4D97-AF65-F5344CB8AC3E}">
        <p14:creationId xmlns:p14="http://schemas.microsoft.com/office/powerpoint/2010/main" val="56627254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de-DE" dirty="0" smtClean="0"/>
              <a:t>Reproduced from C.K. Andersen et al. (2019)</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33</a:t>
            </a:fld>
            <a:endParaRPr lang="en-GB" dirty="0">
              <a:solidFill>
                <a:prstClr val="black"/>
              </a:solidFill>
            </a:endParaRPr>
          </a:p>
        </p:txBody>
      </p:sp>
      <p:sp>
        <p:nvSpPr>
          <p:cNvPr id="6" name="Title 5"/>
          <p:cNvSpPr>
            <a:spLocks noGrp="1"/>
          </p:cNvSpPr>
          <p:nvPr>
            <p:ph type="title"/>
          </p:nvPr>
        </p:nvSpPr>
        <p:spPr/>
        <p:txBody>
          <a:bodyPr/>
          <a:lstStyle/>
          <a:p>
            <a:r>
              <a:rPr lang="de-DE" dirty="0" smtClean="0"/>
              <a:t>Device characterization: Multiplexed readout</a:t>
            </a:r>
            <a:endParaRPr lang="de-DE" dirty="0"/>
          </a:p>
        </p:txBody>
      </p:sp>
      <p:sp>
        <p:nvSpPr>
          <p:cNvPr id="7" name="Text Placeholder 6"/>
          <p:cNvSpPr>
            <a:spLocks noGrp="1"/>
          </p:cNvSpPr>
          <p:nvPr>
            <p:ph type="body" sz="quarter" idx="13"/>
          </p:nvPr>
        </p:nvSpPr>
        <p:spPr/>
        <p:txBody>
          <a:bodyPr/>
          <a:lstStyle/>
          <a:p>
            <a:endParaRPr lang="de-DE"/>
          </a:p>
        </p:txBody>
      </p:sp>
      <p:pic>
        <p:nvPicPr>
          <p:cNvPr id="8" name="Picture 7"/>
          <p:cNvPicPr>
            <a:picLocks noChangeAspect="1"/>
          </p:cNvPicPr>
          <p:nvPr/>
        </p:nvPicPr>
        <p:blipFill>
          <a:blip r:embed="rId2"/>
          <a:stretch>
            <a:fillRect/>
          </a:stretch>
        </p:blipFill>
        <p:spPr>
          <a:xfrm>
            <a:off x="3564391" y="1853720"/>
            <a:ext cx="5265999" cy="4184060"/>
          </a:xfrm>
          <a:prstGeom prst="rect">
            <a:avLst/>
          </a:prstGeom>
        </p:spPr>
      </p:pic>
    </p:spTree>
    <p:extLst>
      <p:ext uri="{BB962C8B-B14F-4D97-AF65-F5344CB8AC3E}">
        <p14:creationId xmlns:p14="http://schemas.microsoft.com/office/powerpoint/2010/main" val="313694723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34</a:t>
            </a:fld>
            <a:endParaRPr lang="en-GB" dirty="0">
              <a:solidFill>
                <a:prstClr val="black"/>
              </a:solidFill>
            </a:endParaRPr>
          </a:p>
        </p:txBody>
      </p:sp>
      <p:sp>
        <p:nvSpPr>
          <p:cNvPr id="6" name="Title 5"/>
          <p:cNvSpPr>
            <a:spLocks noGrp="1"/>
          </p:cNvSpPr>
          <p:nvPr>
            <p:ph type="title"/>
          </p:nvPr>
        </p:nvSpPr>
        <p:spPr/>
        <p:txBody>
          <a:bodyPr/>
          <a:lstStyle/>
          <a:p>
            <a:endParaRPr lang="de-DE" dirty="0"/>
          </a:p>
        </p:txBody>
      </p:sp>
      <p:sp>
        <p:nvSpPr>
          <p:cNvPr id="7" name="Text Placeholder 6"/>
          <p:cNvSpPr>
            <a:spLocks noGrp="1"/>
          </p:cNvSpPr>
          <p:nvPr>
            <p:ph type="body" sz="quarter" idx="13"/>
          </p:nvPr>
        </p:nvSpPr>
        <p:spPr/>
        <p:txBody>
          <a:bodyPr/>
          <a:lstStyle/>
          <a:p>
            <a:endParaRPr lang="de-DE"/>
          </a:p>
        </p:txBody>
      </p:sp>
      <p:pic>
        <p:nvPicPr>
          <p:cNvPr id="8" name="Picture 7"/>
          <p:cNvPicPr>
            <a:picLocks noChangeAspect="1"/>
          </p:cNvPicPr>
          <p:nvPr/>
        </p:nvPicPr>
        <p:blipFill>
          <a:blip r:embed="rId2"/>
          <a:stretch>
            <a:fillRect/>
          </a:stretch>
        </p:blipFill>
        <p:spPr>
          <a:xfrm>
            <a:off x="3147406" y="1612941"/>
            <a:ext cx="5747212" cy="4517576"/>
          </a:xfrm>
          <a:prstGeom prst="rect">
            <a:avLst/>
          </a:prstGeom>
        </p:spPr>
      </p:pic>
    </p:spTree>
    <p:extLst>
      <p:ext uri="{BB962C8B-B14F-4D97-AF65-F5344CB8AC3E}">
        <p14:creationId xmlns:p14="http://schemas.microsoft.com/office/powerpoint/2010/main" val="306713040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de-DE" dirty="0" smtClean="0"/>
              <a:t>Adapted from Magnard et al. (2018)</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35</a:t>
            </a:fld>
            <a:endParaRPr lang="en-GB" dirty="0">
              <a:solidFill>
                <a:prstClr val="black"/>
              </a:solidFill>
            </a:endParaRPr>
          </a:p>
        </p:txBody>
      </p:sp>
      <p:sp>
        <p:nvSpPr>
          <p:cNvPr id="6" name="Title 5"/>
          <p:cNvSpPr>
            <a:spLocks noGrp="1"/>
          </p:cNvSpPr>
          <p:nvPr>
            <p:ph type="title"/>
          </p:nvPr>
        </p:nvSpPr>
        <p:spPr/>
        <p:txBody>
          <a:bodyPr/>
          <a:lstStyle/>
          <a:p>
            <a:r>
              <a:rPr lang="de-DE" dirty="0" smtClean="0"/>
              <a:t>Reset rate: Comparison to literature</a:t>
            </a:r>
            <a:endParaRPr lang="de-DE" dirty="0"/>
          </a:p>
        </p:txBody>
      </p:sp>
      <p:sp>
        <p:nvSpPr>
          <p:cNvPr id="7" name="Text Placeholder 6"/>
          <p:cNvSpPr>
            <a:spLocks noGrp="1"/>
          </p:cNvSpPr>
          <p:nvPr>
            <p:ph type="body" sz="quarter" idx="13"/>
          </p:nvPr>
        </p:nvSpPr>
        <p:spPr/>
        <p:txBody>
          <a:bodyPr/>
          <a:lstStyle/>
          <a:p>
            <a:endParaRPr lang="de-DE"/>
          </a:p>
        </p:txBody>
      </p:sp>
      <p:grpSp>
        <p:nvGrpSpPr>
          <p:cNvPr id="14" name="Group 13"/>
          <p:cNvGrpSpPr/>
          <p:nvPr/>
        </p:nvGrpSpPr>
        <p:grpSpPr>
          <a:xfrm>
            <a:off x="4580832" y="1481276"/>
            <a:ext cx="3218300" cy="4827450"/>
            <a:chOff x="8116512" y="1440000"/>
            <a:chExt cx="3218300" cy="4827450"/>
          </a:xfrm>
        </p:grpSpPr>
        <p:pic>
          <p:nvPicPr>
            <p:cNvPr id="8" name="Picture 7"/>
            <p:cNvPicPr>
              <a:picLocks noChangeAspect="1"/>
            </p:cNvPicPr>
            <p:nvPr/>
          </p:nvPicPr>
          <p:blipFill>
            <a:blip r:embed="rId3"/>
            <a:stretch>
              <a:fillRect/>
            </a:stretch>
          </p:blipFill>
          <p:spPr>
            <a:xfrm>
              <a:off x="8116512" y="1440000"/>
              <a:ext cx="3218300" cy="4827450"/>
            </a:xfrm>
            <a:prstGeom prst="rect">
              <a:avLst/>
            </a:prstGeom>
          </p:spPr>
        </p:pic>
        <p:sp>
          <p:nvSpPr>
            <p:cNvPr id="10" name="Diamond 9"/>
            <p:cNvSpPr/>
            <p:nvPr/>
          </p:nvSpPr>
          <p:spPr>
            <a:xfrm>
              <a:off x="11029949" y="2164555"/>
              <a:ext cx="157163" cy="154781"/>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Diamond 10"/>
            <p:cNvSpPr/>
            <p:nvPr/>
          </p:nvSpPr>
          <p:spPr>
            <a:xfrm>
              <a:off x="11029948" y="4255292"/>
              <a:ext cx="157163" cy="154781"/>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1"/>
            <p:cNvSpPr txBox="1"/>
            <p:nvPr/>
          </p:nvSpPr>
          <p:spPr>
            <a:xfrm rot="16200000">
              <a:off x="10548344" y="4976146"/>
              <a:ext cx="1120371" cy="338554"/>
            </a:xfrm>
            <a:prstGeom prst="rect">
              <a:avLst/>
            </a:prstGeom>
            <a:no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600" dirty="0" smtClean="0">
                  <a:solidFill>
                    <a:srgbClr val="1F407A"/>
                  </a:solidFill>
                  <a:latin typeface="DINPro" panose="020B0504020101020102" pitchFamily="34" charset="0"/>
                </a:rPr>
                <a:t>This work </a:t>
              </a:r>
              <a:endParaRPr lang="de-DE" sz="1600" dirty="0" smtClean="0">
                <a:solidFill>
                  <a:srgbClr val="1F407A"/>
                </a:solidFill>
                <a:latin typeface="DINPro" panose="020B0504020101020102" pitchFamily="34" charset="0"/>
              </a:endParaRPr>
            </a:p>
          </p:txBody>
        </p:sp>
        <p:sp>
          <p:nvSpPr>
            <p:cNvPr id="13" name="TextBox 12"/>
            <p:cNvSpPr txBox="1"/>
            <p:nvPr/>
          </p:nvSpPr>
          <p:spPr>
            <a:xfrm rot="16200000">
              <a:off x="10149579" y="5308118"/>
              <a:ext cx="1499128" cy="261610"/>
            </a:xfrm>
            <a:prstGeom prst="rect">
              <a:avLst/>
            </a:prstGeom>
            <a:solidFill>
              <a:schemeClr val="bg1"/>
            </a:solidFill>
          </p:spPr>
          <p:txBody>
            <a:bodyPr wrap="non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de-DE" sz="1100" dirty="0" smtClean="0">
                  <a:solidFill>
                    <a:srgbClr val="1F407A"/>
                  </a:solidFill>
                  <a:latin typeface="DINPro" panose="020B0504020101020102" pitchFamily="34" charset="0"/>
                </a:rPr>
                <a:t>Magnard et al. (2018)</a:t>
              </a:r>
              <a:endParaRPr lang="de-DE" sz="1100" dirty="0" smtClean="0">
                <a:solidFill>
                  <a:srgbClr val="1F407A"/>
                </a:solidFill>
                <a:latin typeface="DINPro" panose="020B0504020101020102" pitchFamily="34" charset="0"/>
              </a:endParaRPr>
            </a:p>
          </p:txBody>
        </p:sp>
      </p:grpSp>
    </p:spTree>
    <p:extLst>
      <p:ext uri="{BB962C8B-B14F-4D97-AF65-F5344CB8AC3E}">
        <p14:creationId xmlns:p14="http://schemas.microsoft.com/office/powerpoint/2010/main" val="253825820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36</a:t>
            </a:fld>
            <a:endParaRPr lang="en-GB" dirty="0">
              <a:solidFill>
                <a:prstClr val="black"/>
              </a:solidFill>
            </a:endParaRPr>
          </a:p>
        </p:txBody>
      </p:sp>
      <p:sp>
        <p:nvSpPr>
          <p:cNvPr id="6" name="Title 5"/>
          <p:cNvSpPr>
            <a:spLocks noGrp="1"/>
          </p:cNvSpPr>
          <p:nvPr>
            <p:ph type="title"/>
          </p:nvPr>
        </p:nvSpPr>
        <p:spPr/>
        <p:txBody>
          <a:bodyPr/>
          <a:lstStyle/>
          <a:p>
            <a:r>
              <a:rPr lang="de-DE" dirty="0" smtClean="0"/>
              <a:t>Active Reset: Effect of  Readout Correction</a:t>
            </a:r>
            <a:endParaRPr lang="de-DE" dirty="0"/>
          </a:p>
        </p:txBody>
      </p:sp>
      <p:sp>
        <p:nvSpPr>
          <p:cNvPr id="7" name="Text Placeholder 6"/>
          <p:cNvSpPr>
            <a:spLocks noGrp="1"/>
          </p:cNvSpPr>
          <p:nvPr>
            <p:ph type="body" sz="quarter" idx="13"/>
          </p:nvPr>
        </p:nvSpPr>
        <p:spPr/>
        <p:txBody>
          <a:bodyPr/>
          <a:lstStyle/>
          <a:p>
            <a:endParaRPr lang="de-DE"/>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0612"/>
          <a:stretch/>
        </p:blipFill>
        <p:spPr>
          <a:xfrm>
            <a:off x="2165011" y="1920240"/>
            <a:ext cx="6698366" cy="3288733"/>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88561"/>
          <a:stretch/>
        </p:blipFill>
        <p:spPr>
          <a:xfrm>
            <a:off x="2244517" y="1536957"/>
            <a:ext cx="6539354" cy="410857"/>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7164" t="3570" r="78172" b="89181"/>
          <a:stretch/>
        </p:blipFill>
        <p:spPr>
          <a:xfrm>
            <a:off x="4236719" y="1659410"/>
            <a:ext cx="312421" cy="266700"/>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45376" t="2119" r="49732" b="90010"/>
          <a:stretch/>
        </p:blipFill>
        <p:spPr>
          <a:xfrm>
            <a:off x="6010898" y="1613516"/>
            <a:ext cx="327661" cy="289561"/>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72566" t="2740" r="22542" b="89389"/>
          <a:stretch/>
        </p:blipFill>
        <p:spPr>
          <a:xfrm>
            <a:off x="7800318" y="1620279"/>
            <a:ext cx="327661" cy="289561"/>
          </a:xfrm>
          <a:prstGeom prst="rect">
            <a:avLst/>
          </a:prstGeom>
        </p:spPr>
      </p:pic>
    </p:spTree>
    <p:extLst>
      <p:ext uri="{BB962C8B-B14F-4D97-AF65-F5344CB8AC3E}">
        <p14:creationId xmlns:p14="http://schemas.microsoft.com/office/powerpoint/2010/main" val="3392629623"/>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fontAlgn="base"/>
            <a:r>
              <a:rPr lang="en-US" dirty="0" smtClean="0"/>
              <a:t>P </a:t>
            </a:r>
            <a:r>
              <a:rPr lang="en-US" dirty="0"/>
              <a:t>is the class of decision problems which can be solved in polynomial time by a deterministic Turing machine.</a:t>
            </a:r>
          </a:p>
          <a:p>
            <a:pPr fontAlgn="base"/>
            <a:r>
              <a:rPr lang="en-US" dirty="0"/>
              <a:t>NP is the class of decision problems which can be solved in polynomial time by a non-deterministic Turing machine. Equivalently, it is the class of problems which can be </a:t>
            </a:r>
            <a:r>
              <a:rPr lang="en-US" i="1" dirty="0"/>
              <a:t>verified</a:t>
            </a:r>
            <a:r>
              <a:rPr lang="en-US" dirty="0"/>
              <a:t> in polynomial time by a deterministic Turing machine.</a:t>
            </a:r>
          </a:p>
          <a:p>
            <a:pPr fontAlgn="base"/>
            <a:r>
              <a:rPr lang="en-US" dirty="0"/>
              <a:t>NP-hard is the class of decision problems to which all problems in NP can be reduced to in polynomial time by a deterministic Turing machine.</a:t>
            </a:r>
          </a:p>
          <a:p>
            <a:pPr fontAlgn="base"/>
            <a:r>
              <a:rPr lang="en-US" dirty="0"/>
              <a:t>NP-complete is the intersection of NP-hard and NP. Equivalently, NP-complete is the class of decision problems in NP to which all problems in NP can be reduced to in polynomial time by a deterministic Turing machine.</a:t>
            </a:r>
          </a:p>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37</a:t>
            </a:fld>
            <a:endParaRPr lang="en-GB" dirty="0">
              <a:solidFill>
                <a:prstClr val="black"/>
              </a:solidFill>
            </a:endParaRPr>
          </a:p>
        </p:txBody>
      </p:sp>
      <p:sp>
        <p:nvSpPr>
          <p:cNvPr id="6" name="Title 5"/>
          <p:cNvSpPr>
            <a:spLocks noGrp="1"/>
          </p:cNvSpPr>
          <p:nvPr>
            <p:ph type="title"/>
          </p:nvPr>
        </p:nvSpPr>
        <p:spPr/>
        <p:txBody>
          <a:bodyPr/>
          <a:lstStyle/>
          <a:p>
            <a:endParaRPr lang="de-DE"/>
          </a:p>
        </p:txBody>
      </p:sp>
      <p:sp>
        <p:nvSpPr>
          <p:cNvPr id="7" name="Text Placeholder 6"/>
          <p:cNvSpPr>
            <a:spLocks noGrp="1"/>
          </p:cNvSpPr>
          <p:nvPr>
            <p:ph type="body" sz="quarter" idx="13"/>
          </p:nvPr>
        </p:nvSpPr>
        <p:spPr/>
        <p:txBody>
          <a:bodyPr/>
          <a:lstStyle/>
          <a:p>
            <a:r>
              <a:rPr lang="de-DE" dirty="0">
                <a:hlinkClick r:id="rId2"/>
              </a:rPr>
              <a:t>https://</a:t>
            </a:r>
            <a:r>
              <a:rPr lang="de-DE" dirty="0" smtClean="0">
                <a:hlinkClick r:id="rId2"/>
              </a:rPr>
              <a:t>softwareengineering.stackexchange.com/questions/308178/trying-to-understand-p-vs-np-vs-np-complete-vs-np-hard</a:t>
            </a:r>
            <a:r>
              <a:rPr lang="de-DE" dirty="0" smtClean="0"/>
              <a:t> </a:t>
            </a:r>
            <a:endParaRPr lang="de-DE" dirty="0"/>
          </a:p>
        </p:txBody>
      </p:sp>
    </p:spTree>
    <p:extLst>
      <p:ext uri="{BB962C8B-B14F-4D97-AF65-F5344CB8AC3E}">
        <p14:creationId xmlns:p14="http://schemas.microsoft.com/office/powerpoint/2010/main" val="3165909874"/>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38</a:t>
            </a:fld>
            <a:endParaRPr lang="en-GB" dirty="0">
              <a:solidFill>
                <a:prstClr val="black"/>
              </a:solidFill>
            </a:endParaRPr>
          </a:p>
        </p:txBody>
      </p:sp>
      <p:sp>
        <p:nvSpPr>
          <p:cNvPr id="6" name="Title 5"/>
          <p:cNvSpPr>
            <a:spLocks noGrp="1"/>
          </p:cNvSpPr>
          <p:nvPr>
            <p:ph type="title"/>
          </p:nvPr>
        </p:nvSpPr>
        <p:spPr/>
        <p:txBody>
          <a:bodyPr/>
          <a:lstStyle/>
          <a:p>
            <a:endParaRPr lang="de-DE"/>
          </a:p>
        </p:txBody>
      </p:sp>
      <p:sp>
        <p:nvSpPr>
          <p:cNvPr id="7" name="Text Placeholder 6"/>
          <p:cNvSpPr>
            <a:spLocks noGrp="1"/>
          </p:cNvSpPr>
          <p:nvPr>
            <p:ph type="body" sz="quarter" idx="13"/>
          </p:nvPr>
        </p:nvSpPr>
        <p:spPr/>
        <p:txBody>
          <a:bodyPr/>
          <a:lstStyle/>
          <a:p>
            <a:r>
              <a:rPr lang="de-DE" dirty="0">
                <a:hlinkClick r:id="rId2"/>
              </a:rPr>
              <a:t>https://stackoverflow.com/questions/1857244/what-are-the-differences-between-np-np-complete-and-np-hard</a:t>
            </a:r>
            <a:endParaRPr lang="de-DE" dirty="0"/>
          </a:p>
        </p:txBody>
      </p:sp>
      <p:sp>
        <p:nvSpPr>
          <p:cNvPr id="15" name="Rectangle 8"/>
          <p:cNvSpPr>
            <a:spLocks noChangeArrowheads="1"/>
          </p:cNvSpPr>
          <p:nvPr/>
        </p:nvSpPr>
        <p:spPr bwMode="auto">
          <a:xfrm>
            <a:off x="0" y="0"/>
            <a:ext cx="12192000" cy="457200"/>
          </a:xfrm>
          <a:prstGeom prst="rect">
            <a:avLst/>
          </a:prstGeom>
          <a:solidFill>
            <a:srgbClr val="D6D9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rPr>
              <a:t>P</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P is a complexity class that represents the set of all decision problems that can be solved in polynomial time</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That is, given an instance of the problem, the answer yes or no can be decided in polynomial time.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0" u="none" strike="noStrike" cap="none" normalizeH="0" baseline="0" smtClean="0">
                <a:ln>
                  <a:noFill/>
                </a:ln>
                <a:solidFill>
                  <a:srgbClr val="242729"/>
                </a:solidFill>
                <a:effectLst/>
                <a:latin typeface="inherit"/>
                <a:cs typeface="Arial" panose="020B0604020202020204" pitchFamily="34" charset="0"/>
              </a:rPr>
              <a:t>Example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Given a connected graph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G</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can its vertices be coloured using two colours so that no edge is monochromatic?</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Algorithm: start with an arbitrary vertex, color it red and all of its neighbours blue and continue. Stop when you run out of vertices or you are forced to make an edge have both of its endpoints be the same color.</a:t>
            </a:r>
            <a:endParaRPr kumimoji="0" lang="de-DE" altLang="de-DE" sz="1800" b="0" i="0" u="none" strike="noStrike" cap="none" normalizeH="0" baseline="0" smtClean="0">
              <a:ln>
                <a:noFill/>
              </a:ln>
              <a:solidFill>
                <a:schemeClr val="tx1"/>
              </a:solidFill>
              <a:effectLst/>
              <a:latin typeface="Arial" panose="020B0604020202020204" pitchFamily="34" charset="0"/>
            </a:endParaRPr>
          </a:p>
        </p:txBody>
      </p:sp>
      <p:sp>
        <p:nvSpPr>
          <p:cNvPr id="16" name="Rectangle 9"/>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7" name="Rectangle 10"/>
          <p:cNvSpPr>
            <a:spLocks noChangeArrowheads="1"/>
          </p:cNvSpPr>
          <p:nvPr/>
        </p:nvSpPr>
        <p:spPr bwMode="auto">
          <a:xfrm>
            <a:off x="0" y="473075"/>
            <a:ext cx="12192000" cy="457200"/>
          </a:xfrm>
          <a:prstGeom prst="rect">
            <a:avLst/>
          </a:prstGeom>
          <a:solidFill>
            <a:srgbClr val="D6D9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rPr>
              <a:t>NP</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NP is a complexity class that represents the set of all decision problems for which the instances where the answer is "yes" have proofs that can be verified in polynomial time.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This means that if someone gives us an instance of the problem and a certificate (sometimes called a witness) to the answer being yes, we can check that it is correct in polynomial time.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0" u="none" strike="noStrike" cap="none" normalizeH="0" baseline="0" smtClean="0">
                <a:ln>
                  <a:noFill/>
                </a:ln>
                <a:solidFill>
                  <a:srgbClr val="242729"/>
                </a:solidFill>
                <a:effectLst/>
                <a:latin typeface="inherit"/>
                <a:cs typeface="Arial" panose="020B0604020202020204" pitchFamily="34" charset="0"/>
              </a:rPr>
              <a:t>Example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Integer factorisation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in NP. This is the problem that given integers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and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there an integer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with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1 &lt; f &lt; 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such that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divides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a small factor of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This is a decision problem because the answers are yes or no. If someone hands us an instance of the problem (so they hand us integers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and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and an integer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with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1 &lt; f &lt; 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and claim that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a factor of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(the certificate), we can check the answer in </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polynomial time</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by performing the division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n / 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1800" b="0" i="0" u="none" strike="noStrike" cap="none" normalizeH="0" baseline="0" smtClean="0">
              <a:ln>
                <a:noFill/>
              </a:ln>
              <a:solidFill>
                <a:schemeClr val="tx1"/>
              </a:solidFill>
              <a:effectLst/>
              <a:latin typeface="Arial" panose="020B0604020202020204" pitchFamily="34" charset="0"/>
            </a:endParaRPr>
          </a:p>
        </p:txBody>
      </p:sp>
      <p:sp>
        <p:nvSpPr>
          <p:cNvPr id="18" name="Rectangle 11"/>
          <p:cNvSpPr>
            <a:spLocks noChangeArrowheads="1"/>
          </p:cNvSpPr>
          <p:nvPr/>
        </p:nvSpPr>
        <p:spPr bwMode="auto">
          <a:xfrm>
            <a:off x="0" y="930275"/>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19" name="Rectangle 12"/>
          <p:cNvSpPr>
            <a:spLocks noChangeArrowheads="1"/>
          </p:cNvSpPr>
          <p:nvPr/>
        </p:nvSpPr>
        <p:spPr bwMode="auto">
          <a:xfrm>
            <a:off x="0" y="946150"/>
            <a:ext cx="12192000" cy="457200"/>
          </a:xfrm>
          <a:prstGeom prst="rect">
            <a:avLst/>
          </a:prstGeom>
          <a:solidFill>
            <a:srgbClr val="D6D9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500" b="1" i="0" u="none" strike="noStrike" cap="none" normalizeH="0" baseline="0" smtClean="0">
                <a:ln>
                  <a:noFill/>
                </a:ln>
                <a:solidFill>
                  <a:srgbClr val="242729"/>
                </a:solidFill>
                <a:effectLst/>
                <a:latin typeface="Arial" panose="020B0604020202020204" pitchFamily="34" charset="0"/>
                <a:cs typeface="Arial" panose="020B0604020202020204" pitchFamily="34" charset="0"/>
              </a:rPr>
              <a:t>NP-Complete</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NP-Complete is a complexity class which represents the set of all problems </a:t>
            </a:r>
            <a:r>
              <a:rPr kumimoji="0" lang="de-DE" altLang="de-DE" sz="900" b="0" i="1"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 in NP for which it is possible to reduce any other NP problem </a:t>
            </a:r>
            <a:r>
              <a:rPr kumimoji="0" lang="de-DE" altLang="de-DE" sz="900" b="0" i="1"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 to </a:t>
            </a:r>
            <a:r>
              <a:rPr kumimoji="0" lang="de-DE" altLang="de-DE" sz="900" b="0" i="1"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 in polynomial time.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Intuitively this means that we can solve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quickly if we know how to solve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quickly. Precisely,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reducible to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if there is a polynomial time algorithm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to transform instances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of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to instances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 = f(y)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of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in polynomial time, with the property that the answer to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yes, if and only if the answer to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f(y)</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yes.</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0" u="none" strike="noStrike" cap="none" normalizeH="0" baseline="0" smtClean="0">
                <a:ln>
                  <a:noFill/>
                </a:ln>
                <a:solidFill>
                  <a:srgbClr val="242729"/>
                </a:solidFill>
                <a:effectLst/>
                <a:latin typeface="inherit"/>
                <a:cs typeface="Arial" panose="020B0604020202020204" pitchFamily="34" charset="0"/>
              </a:rPr>
              <a:t>Example</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3-SAT</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This is the problem wherein we are given a conjunction (ANDs) of 3-clause disjunctions (ORs), statements of the form</a:t>
            </a:r>
            <a:endPar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(x_v11 OR x_v21 OR x_v31) AND (x_v12 OR x_v22 OR x_v32) AND ... AND (x_v1n OR x_v2n OR x_v3n) </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where each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x_vij</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is a boolean variable or the negation of a variable from a finite predefined list </a:t>
            </a:r>
            <a:r>
              <a:rPr kumimoji="0" lang="de-DE" altLang="de-DE" sz="900" b="0" i="0" u="none" strike="noStrike" cap="none" normalizeH="0" baseline="0" smtClean="0">
                <a:ln>
                  <a:noFill/>
                </a:ln>
                <a:solidFill>
                  <a:srgbClr val="242729"/>
                </a:solidFill>
                <a:effectLst/>
                <a:latin typeface="Consolas" panose="020B0609020204030204" pitchFamily="49" charset="0"/>
                <a:cs typeface="Consolas" panose="020B0609020204030204" pitchFamily="49" charset="0"/>
              </a:rPr>
              <a:t>(x_1, x_2, ... x_n)</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It can be shown that </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every NP problem can be reduced to 3-SAT</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The proof of this is technical and requires use of the technical definition of NP (</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based on non-deterministic Turing machines</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 This is known as </a:t>
            </a:r>
            <a:r>
              <a:rPr kumimoji="0" lang="de-DE" altLang="de-DE" sz="1100" b="0" i="1" u="none" strike="noStrike" cap="none" normalizeH="0" baseline="0" smtClean="0">
                <a:ln>
                  <a:noFill/>
                </a:ln>
                <a:solidFill>
                  <a:srgbClr val="242729"/>
                </a:solidFill>
                <a:effectLst/>
                <a:latin typeface="inherit"/>
                <a:cs typeface="Arial" panose="020B0604020202020204" pitchFamily="34" charset="0"/>
              </a:rPr>
              <a:t>Cook's theorem</a:t>
            </a: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smtClean="0">
                <a:ln>
                  <a:noFill/>
                </a:ln>
                <a:solidFill>
                  <a:srgbClr val="242729"/>
                </a:solidFill>
                <a:effectLst/>
                <a:latin typeface="Arial" panose="020B0604020202020204" pitchFamily="34" charset="0"/>
                <a:cs typeface="Arial" panose="020B0604020202020204" pitchFamily="34" charset="0"/>
              </a:rPr>
              <a:t>What makes NP-complete problems important is that if a deterministic polynomial time algorithm can be found to solve one of them, every NP problem is solvable in polynomial time (one problem to rule them all).</a:t>
            </a:r>
            <a:endParaRPr kumimoji="0" lang="de-DE" altLang="de-DE" sz="1800" b="0" i="0" u="none" strike="noStrike" cap="none" normalizeH="0" baseline="0" smtClean="0">
              <a:ln>
                <a:noFill/>
              </a:ln>
              <a:solidFill>
                <a:schemeClr val="tx1"/>
              </a:solidFill>
              <a:effectLst/>
              <a:latin typeface="Arial" panose="020B0604020202020204" pitchFamily="34" charset="0"/>
            </a:endParaRPr>
          </a:p>
        </p:txBody>
      </p:sp>
      <p:sp>
        <p:nvSpPr>
          <p:cNvPr id="20" name="Rectangle 13"/>
          <p:cNvSpPr>
            <a:spLocks noChangeArrowheads="1"/>
          </p:cNvSpPr>
          <p:nvPr/>
        </p:nvSpPr>
        <p:spPr bwMode="auto">
          <a:xfrm>
            <a:off x="0" y="140335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1" name="Rectangle 14"/>
          <p:cNvSpPr>
            <a:spLocks noChangeArrowheads="1"/>
          </p:cNvSpPr>
          <p:nvPr/>
        </p:nvSpPr>
        <p:spPr bwMode="auto">
          <a:xfrm>
            <a:off x="0" y="1419225"/>
            <a:ext cx="12192000" cy="45720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500" b="1"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500" b="1"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NP-hard</a:t>
            </a: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Intuitively, these are the problems that are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at least as hard as the NP-complete problems</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Note that NP-hard problems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do not have to be in NP</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they do not have to be decision problems</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precise definition here is that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a problem </a:t>
            </a:r>
            <a:r>
              <a:rPr kumimoji="0" lang="de-DE" altLang="de-DE" sz="900" b="0" i="1"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 is NP-hard, if there is an NP-complete problem </a:t>
            </a:r>
            <a:r>
              <a:rPr kumimoji="0" lang="de-DE" altLang="de-DE" sz="900" b="0" i="1"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 such that </a:t>
            </a:r>
            <a:r>
              <a:rPr kumimoji="0" lang="de-DE" altLang="de-DE" sz="900" b="0" i="1"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Y</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 is reducible to </a:t>
            </a:r>
            <a:r>
              <a:rPr kumimoji="0" lang="de-DE" altLang="de-DE" sz="900" b="0" i="1"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X</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 in polynomial time</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a:t>
            </a:r>
            <a:endParaRPr kumimoji="0" lang="de-DE" altLang="de-DE"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But since any NP-complete problem can be reduced to any other NP-complete problem in polynomial time, all NP-complete problems can be reduced to any NP-hard problem in polynomial time. Then, if there is a solution to one NP-hard problem in polynomial time, there is a solution to all NP problems in polynomial time.</a:t>
            </a:r>
            <a:endParaRPr kumimoji="0" lang="de-DE" altLang="de-DE"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0" u="none" strike="noStrike" cap="none" normalizeH="0" baseline="0" dirty="0" smtClean="0">
                <a:ln>
                  <a:noFill/>
                </a:ln>
                <a:solidFill>
                  <a:srgbClr val="242729"/>
                </a:solidFill>
                <a:effectLst/>
                <a:latin typeface="inherit"/>
                <a:cs typeface="Arial" panose="020B0604020202020204" pitchFamily="34" charset="0"/>
              </a:rPr>
              <a:t>Example</a:t>
            </a:r>
            <a:endParaRPr kumimoji="0" lang="de-DE" altLang="de-DE"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The </a:t>
            </a:r>
            <a:r>
              <a:rPr kumimoji="0" lang="de-DE" altLang="de-DE" sz="1100" b="0" i="1" u="none" strike="noStrike" cap="none" normalizeH="0" baseline="0" dirty="0" smtClean="0">
                <a:ln>
                  <a:noFill/>
                </a:ln>
                <a:solidFill>
                  <a:srgbClr val="242729"/>
                </a:solidFill>
                <a:effectLst/>
                <a:latin typeface="inherit"/>
                <a:cs typeface="Arial" panose="020B0604020202020204" pitchFamily="34" charset="0"/>
              </a:rPr>
              <a:t>halting problem</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is an NP-hard problem. This is the problem that given a program </a:t>
            </a:r>
            <a:r>
              <a:rPr kumimoji="0" lang="de-DE" altLang="de-DE" sz="900" b="0" i="0"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P</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and input </a:t>
            </a:r>
            <a:r>
              <a:rPr kumimoji="0" lang="de-DE" altLang="de-DE" sz="900" b="0" i="0" u="none" strike="noStrike" cap="none" normalizeH="0" baseline="0" dirty="0" smtClean="0">
                <a:ln>
                  <a:noFill/>
                </a:ln>
                <a:solidFill>
                  <a:srgbClr val="242729"/>
                </a:solidFill>
                <a:effectLst/>
                <a:latin typeface="Consolas" panose="020B0609020204030204" pitchFamily="49" charset="0"/>
                <a:cs typeface="Consolas" panose="020B0609020204030204" pitchFamily="49" charset="0"/>
              </a:rPr>
              <a:t>I</a:t>
            </a:r>
            <a:r>
              <a:rPr kumimoji="0" lang="de-DE" altLang="de-DE" sz="1100" b="0" i="0" u="none" strike="noStrike" cap="none" normalizeH="0" baseline="0" dirty="0" smtClean="0">
                <a:ln>
                  <a:noFill/>
                </a:ln>
                <a:solidFill>
                  <a:srgbClr val="242729"/>
                </a:solidFill>
                <a:effectLst/>
                <a:latin typeface="Arial" panose="020B0604020202020204" pitchFamily="34" charset="0"/>
                <a:cs typeface="Arial" panose="020B0604020202020204" pitchFamily="34" charset="0"/>
              </a:rPr>
              <a:t>, will it halt? This is a decision problem but it is not in NP. It is clear that any NP-complete problem can be reduced to this one. As another example, any NP-complete problem is NP-hard.</a:t>
            </a:r>
            <a:endParaRPr kumimoji="0" lang="de-DE" altLang="de-DE"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772819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a:t>
            </a:r>
            <a:endParaRPr lang="de-DE" dirty="0"/>
          </a:p>
        </p:txBody>
      </p:sp>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4</a:t>
            </a:fld>
            <a:endParaRPr lang="en-GB" dirty="0">
              <a:solidFill>
                <a:prstClr val="black"/>
              </a:solidFill>
            </a:endParaRPr>
          </a:p>
        </p:txBody>
      </p:sp>
      <p:sp>
        <p:nvSpPr>
          <p:cNvPr id="6" name="Title 5"/>
          <p:cNvSpPr>
            <a:spLocks noGrp="1"/>
          </p:cNvSpPr>
          <p:nvPr>
            <p:ph type="title"/>
          </p:nvPr>
        </p:nvSpPr>
        <p:spPr/>
        <p:txBody>
          <a:bodyPr/>
          <a:lstStyle/>
          <a:p>
            <a:r>
              <a:rPr lang="en-US" dirty="0" smtClean="0"/>
              <a:t>Readout </a:t>
            </a:r>
            <a:r>
              <a:rPr lang="en-US" dirty="0"/>
              <a:t>f</a:t>
            </a:r>
            <a:r>
              <a:rPr lang="en-US" dirty="0" smtClean="0"/>
              <a:t>requency optimization for single shot readout</a:t>
            </a:r>
            <a:endParaRPr lang="de-DE" dirty="0"/>
          </a:p>
        </p:txBody>
      </p:sp>
      <p:sp>
        <p:nvSpPr>
          <p:cNvPr id="7" name="Text Placeholder 6"/>
          <p:cNvSpPr>
            <a:spLocks noGrp="1"/>
          </p:cNvSpPr>
          <p:nvPr>
            <p:ph type="body" sz="quarter" idx="13"/>
          </p:nvPr>
        </p:nvSpPr>
        <p:spPr/>
        <p:txBody>
          <a:bodyPr/>
          <a:lstStyle/>
          <a:p>
            <a:endParaRPr lang="de-DE"/>
          </a:p>
        </p:txBody>
      </p:sp>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t="9548" r="6424"/>
          <a:stretch/>
        </p:blipFill>
        <p:spPr>
          <a:xfrm>
            <a:off x="5308592" y="1226970"/>
            <a:ext cx="6845308" cy="4962526"/>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t="9480" r="6424"/>
          <a:stretch/>
        </p:blipFill>
        <p:spPr>
          <a:xfrm>
            <a:off x="5308591" y="1226970"/>
            <a:ext cx="6845309" cy="4966300"/>
          </a:xfrm>
          <a:prstGeom prst="rect">
            <a:avLst/>
          </a:prstGeom>
        </p:spPr>
      </p:pic>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t="9506" r="6369"/>
          <a:stretch/>
        </p:blipFill>
        <p:spPr>
          <a:xfrm>
            <a:off x="5304549" y="1226970"/>
            <a:ext cx="6849351" cy="4964922"/>
          </a:xfrm>
          <a:prstGeom prst="rect">
            <a:avLst/>
          </a:prstGeom>
        </p:spPr>
      </p:pic>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984610" y="2245570"/>
            <a:ext cx="242286" cy="254476"/>
          </a:xfrm>
          <a:prstGeom prst="rect">
            <a:avLst/>
          </a:prstGeom>
        </p:spPr>
      </p:pic>
      <p:pic>
        <p:nvPicPr>
          <p:cNvPr id="17" name="Picture 1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657439" y="2245093"/>
            <a:ext cx="230550" cy="254953"/>
          </a:xfrm>
          <a:prstGeom prst="rect">
            <a:avLst/>
          </a:prstGeom>
        </p:spPr>
      </p:pic>
      <p:pic>
        <p:nvPicPr>
          <p:cNvPr id="19" name="Picture 18"/>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103833" y="2245093"/>
            <a:ext cx="264140" cy="254953"/>
          </a:xfrm>
          <a:prstGeom prst="rect">
            <a:avLst/>
          </a:prstGeom>
        </p:spPr>
      </p:pic>
    </p:spTree>
    <p:extLst>
      <p:ext uri="{BB962C8B-B14F-4D97-AF65-F5344CB8AC3E}">
        <p14:creationId xmlns:p14="http://schemas.microsoft.com/office/powerpoint/2010/main" val="563947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ooter Placeholder 2"/>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4" name="Slide Number Placeholder 3"/>
          <p:cNvSpPr>
            <a:spLocks noGrp="1"/>
          </p:cNvSpPr>
          <p:nvPr>
            <p:ph type="sldNum" sz="quarter" idx="12"/>
          </p:nvPr>
        </p:nvSpPr>
        <p:spPr/>
        <p:txBody>
          <a:bodyPr/>
          <a:lstStyle/>
          <a:p>
            <a:fld id="{6C6AE60A-B69C-4790-82F7-3882EDF23186}" type="slidenum">
              <a:rPr lang="en-GB" smtClean="0">
                <a:solidFill>
                  <a:prstClr val="black"/>
                </a:solidFill>
              </a:rPr>
              <a:pPr/>
              <a:t>5</a:t>
            </a:fld>
            <a:endParaRPr lang="en-GB" dirty="0">
              <a:solidFill>
                <a:prstClr val="black"/>
              </a:solidFill>
            </a:endParaRPr>
          </a:p>
        </p:txBody>
      </p:sp>
      <p:sp>
        <p:nvSpPr>
          <p:cNvPr id="5" name="Title 4"/>
          <p:cNvSpPr>
            <a:spLocks noGrp="1"/>
          </p:cNvSpPr>
          <p:nvPr>
            <p:ph type="title"/>
          </p:nvPr>
        </p:nvSpPr>
        <p:spPr/>
        <p:txBody>
          <a:bodyPr/>
          <a:lstStyle/>
          <a:p>
            <a:r>
              <a:rPr lang="de-DE" dirty="0" smtClean="0"/>
              <a:t>Readout</a:t>
            </a:r>
            <a:endParaRPr lang="de-DE" dirty="0"/>
          </a:p>
        </p:txBody>
      </p:sp>
      <p:sp>
        <p:nvSpPr>
          <p:cNvPr id="6" name="Text Placeholder 5"/>
          <p:cNvSpPr>
            <a:spLocks noGrp="1"/>
          </p:cNvSpPr>
          <p:nvPr>
            <p:ph type="body" sz="quarter" idx="13"/>
          </p:nvPr>
        </p:nvSpPr>
        <p:spPr/>
        <p:txBody>
          <a:bodyPr/>
          <a:lstStyle/>
          <a:p>
            <a:endParaRPr lang="de-DE"/>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800" y="1808632"/>
            <a:ext cx="4631384" cy="4052461"/>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l="9669" r="3294"/>
          <a:stretch/>
        </p:blipFill>
        <p:spPr>
          <a:xfrm>
            <a:off x="5015184" y="2285999"/>
            <a:ext cx="4285460" cy="4103108"/>
          </a:xfrm>
          <a:prstGeom prst="rect">
            <a:avLst/>
          </a:prstGeom>
        </p:spPr>
      </p:pic>
      <p:pic>
        <p:nvPicPr>
          <p:cNvPr id="9" name="Picture 8"/>
          <p:cNvPicPr>
            <a:picLocks noChangeAspect="1"/>
          </p:cNvPicPr>
          <p:nvPr/>
        </p:nvPicPr>
        <p:blipFill rotWithShape="1">
          <a:blip r:embed="rId8"/>
          <a:srcRect r="46296"/>
          <a:stretch/>
        </p:blipFill>
        <p:spPr>
          <a:xfrm>
            <a:off x="9537593" y="3511896"/>
            <a:ext cx="2108884" cy="1287621"/>
          </a:xfrm>
          <a:prstGeom prst="rect">
            <a:avLst/>
          </a:prstGeom>
        </p:spPr>
      </p:pic>
      <p:sp>
        <p:nvSpPr>
          <p:cNvPr id="10" name="Freeform 9"/>
          <p:cNvSpPr/>
          <p:nvPr/>
        </p:nvSpPr>
        <p:spPr>
          <a:xfrm>
            <a:off x="2255520" y="1733006"/>
            <a:ext cx="7672251" cy="2682240"/>
          </a:xfrm>
          <a:custGeom>
            <a:avLst/>
            <a:gdLst>
              <a:gd name="connsiteX0" fmla="*/ 0 w 7672251"/>
              <a:gd name="connsiteY0" fmla="*/ 2682240 h 2682240"/>
              <a:gd name="connsiteX1" fmla="*/ 34834 w 7672251"/>
              <a:gd name="connsiteY1" fmla="*/ 2577737 h 2682240"/>
              <a:gd name="connsiteX2" fmla="*/ 95794 w 7672251"/>
              <a:gd name="connsiteY2" fmla="*/ 2516777 h 2682240"/>
              <a:gd name="connsiteX3" fmla="*/ 139337 w 7672251"/>
              <a:gd name="connsiteY3" fmla="*/ 2447108 h 2682240"/>
              <a:gd name="connsiteX4" fmla="*/ 200297 w 7672251"/>
              <a:gd name="connsiteY4" fmla="*/ 2377440 h 2682240"/>
              <a:gd name="connsiteX5" fmla="*/ 235131 w 7672251"/>
              <a:gd name="connsiteY5" fmla="*/ 2307771 h 2682240"/>
              <a:gd name="connsiteX6" fmla="*/ 313509 w 7672251"/>
              <a:gd name="connsiteY6" fmla="*/ 2185851 h 2682240"/>
              <a:gd name="connsiteX7" fmla="*/ 348343 w 7672251"/>
              <a:gd name="connsiteY7" fmla="*/ 2133600 h 2682240"/>
              <a:gd name="connsiteX8" fmla="*/ 461554 w 7672251"/>
              <a:gd name="connsiteY8" fmla="*/ 1968137 h 2682240"/>
              <a:gd name="connsiteX9" fmla="*/ 566057 w 7672251"/>
              <a:gd name="connsiteY9" fmla="*/ 1854925 h 2682240"/>
              <a:gd name="connsiteX10" fmla="*/ 670560 w 7672251"/>
              <a:gd name="connsiteY10" fmla="*/ 1750423 h 2682240"/>
              <a:gd name="connsiteX11" fmla="*/ 731520 w 7672251"/>
              <a:gd name="connsiteY11" fmla="*/ 1689463 h 2682240"/>
              <a:gd name="connsiteX12" fmla="*/ 775063 w 7672251"/>
              <a:gd name="connsiteY12" fmla="*/ 1645920 h 2682240"/>
              <a:gd name="connsiteX13" fmla="*/ 862149 w 7672251"/>
              <a:gd name="connsiteY13" fmla="*/ 1584960 h 2682240"/>
              <a:gd name="connsiteX14" fmla="*/ 940526 w 7672251"/>
              <a:gd name="connsiteY14" fmla="*/ 1515291 h 2682240"/>
              <a:gd name="connsiteX15" fmla="*/ 1045029 w 7672251"/>
              <a:gd name="connsiteY15" fmla="*/ 1463040 h 2682240"/>
              <a:gd name="connsiteX16" fmla="*/ 1132114 w 7672251"/>
              <a:gd name="connsiteY16" fmla="*/ 1384663 h 2682240"/>
              <a:gd name="connsiteX17" fmla="*/ 1158240 w 7672251"/>
              <a:gd name="connsiteY17" fmla="*/ 1349828 h 2682240"/>
              <a:gd name="connsiteX18" fmla="*/ 1288869 w 7672251"/>
              <a:gd name="connsiteY18" fmla="*/ 1262743 h 2682240"/>
              <a:gd name="connsiteX19" fmla="*/ 1375954 w 7672251"/>
              <a:gd name="connsiteY19" fmla="*/ 1193074 h 2682240"/>
              <a:gd name="connsiteX20" fmla="*/ 1497874 w 7672251"/>
              <a:gd name="connsiteY20" fmla="*/ 1123405 h 2682240"/>
              <a:gd name="connsiteX21" fmla="*/ 1532709 w 7672251"/>
              <a:gd name="connsiteY21" fmla="*/ 1097280 h 2682240"/>
              <a:gd name="connsiteX22" fmla="*/ 1672046 w 7672251"/>
              <a:gd name="connsiteY22" fmla="*/ 1018903 h 2682240"/>
              <a:gd name="connsiteX23" fmla="*/ 1776549 w 7672251"/>
              <a:gd name="connsiteY23" fmla="*/ 931817 h 2682240"/>
              <a:gd name="connsiteX24" fmla="*/ 2063931 w 7672251"/>
              <a:gd name="connsiteY24" fmla="*/ 783771 h 2682240"/>
              <a:gd name="connsiteX25" fmla="*/ 2429691 w 7672251"/>
              <a:gd name="connsiteY25" fmla="*/ 635725 h 2682240"/>
              <a:gd name="connsiteX26" fmla="*/ 2542903 w 7672251"/>
              <a:gd name="connsiteY26" fmla="*/ 574765 h 2682240"/>
              <a:gd name="connsiteX27" fmla="*/ 2717074 w 7672251"/>
              <a:gd name="connsiteY27" fmla="*/ 478971 h 2682240"/>
              <a:gd name="connsiteX28" fmla="*/ 2856411 w 7672251"/>
              <a:gd name="connsiteY28" fmla="*/ 426720 h 2682240"/>
              <a:gd name="connsiteX29" fmla="*/ 2908663 w 7672251"/>
              <a:gd name="connsiteY29" fmla="*/ 400594 h 2682240"/>
              <a:gd name="connsiteX30" fmla="*/ 3152503 w 7672251"/>
              <a:gd name="connsiteY30" fmla="*/ 339634 h 2682240"/>
              <a:gd name="connsiteX31" fmla="*/ 3300549 w 7672251"/>
              <a:gd name="connsiteY31" fmla="*/ 287383 h 2682240"/>
              <a:gd name="connsiteX32" fmla="*/ 3361509 w 7672251"/>
              <a:gd name="connsiteY32" fmla="*/ 269965 h 2682240"/>
              <a:gd name="connsiteX33" fmla="*/ 3526971 w 7672251"/>
              <a:gd name="connsiteY33" fmla="*/ 200297 h 2682240"/>
              <a:gd name="connsiteX34" fmla="*/ 3988526 w 7672251"/>
              <a:gd name="connsiteY34" fmla="*/ 113211 h 2682240"/>
              <a:gd name="connsiteX35" fmla="*/ 4293326 w 7672251"/>
              <a:gd name="connsiteY35" fmla="*/ 43543 h 2682240"/>
              <a:gd name="connsiteX36" fmla="*/ 4362994 w 7672251"/>
              <a:gd name="connsiteY36" fmla="*/ 34834 h 2682240"/>
              <a:gd name="connsiteX37" fmla="*/ 4868091 w 7672251"/>
              <a:gd name="connsiteY37" fmla="*/ 26125 h 2682240"/>
              <a:gd name="connsiteX38" fmla="*/ 5085806 w 7672251"/>
              <a:gd name="connsiteY38" fmla="*/ 8708 h 2682240"/>
              <a:gd name="connsiteX39" fmla="*/ 5164183 w 7672251"/>
              <a:gd name="connsiteY39" fmla="*/ 0 h 2682240"/>
              <a:gd name="connsiteX40" fmla="*/ 5669280 w 7672251"/>
              <a:gd name="connsiteY40" fmla="*/ 17417 h 2682240"/>
              <a:gd name="connsiteX41" fmla="*/ 6035040 w 7672251"/>
              <a:gd name="connsiteY41" fmla="*/ 87085 h 2682240"/>
              <a:gd name="connsiteX42" fmla="*/ 6191794 w 7672251"/>
              <a:gd name="connsiteY42" fmla="*/ 113211 h 2682240"/>
              <a:gd name="connsiteX43" fmla="*/ 6278880 w 7672251"/>
              <a:gd name="connsiteY43" fmla="*/ 200297 h 2682240"/>
              <a:gd name="connsiteX44" fmla="*/ 6305006 w 7672251"/>
              <a:gd name="connsiteY44" fmla="*/ 217714 h 2682240"/>
              <a:gd name="connsiteX45" fmla="*/ 6339840 w 7672251"/>
              <a:gd name="connsiteY45" fmla="*/ 261257 h 2682240"/>
              <a:gd name="connsiteX46" fmla="*/ 6435634 w 7672251"/>
              <a:gd name="connsiteY46" fmla="*/ 374468 h 2682240"/>
              <a:gd name="connsiteX47" fmla="*/ 6461760 w 7672251"/>
              <a:gd name="connsiteY47" fmla="*/ 409303 h 2682240"/>
              <a:gd name="connsiteX48" fmla="*/ 6514011 w 7672251"/>
              <a:gd name="connsiteY48" fmla="*/ 513805 h 2682240"/>
              <a:gd name="connsiteX49" fmla="*/ 6548846 w 7672251"/>
              <a:gd name="connsiteY49" fmla="*/ 618308 h 2682240"/>
              <a:gd name="connsiteX50" fmla="*/ 6574971 w 7672251"/>
              <a:gd name="connsiteY50" fmla="*/ 644434 h 2682240"/>
              <a:gd name="connsiteX51" fmla="*/ 6592389 w 7672251"/>
              <a:gd name="connsiteY51" fmla="*/ 731520 h 2682240"/>
              <a:gd name="connsiteX52" fmla="*/ 6601097 w 7672251"/>
              <a:gd name="connsiteY52" fmla="*/ 836023 h 2682240"/>
              <a:gd name="connsiteX53" fmla="*/ 6653349 w 7672251"/>
              <a:gd name="connsiteY53" fmla="*/ 984068 h 2682240"/>
              <a:gd name="connsiteX54" fmla="*/ 6688183 w 7672251"/>
              <a:gd name="connsiteY54" fmla="*/ 1132114 h 2682240"/>
              <a:gd name="connsiteX55" fmla="*/ 6705600 w 7672251"/>
              <a:gd name="connsiteY55" fmla="*/ 1219200 h 2682240"/>
              <a:gd name="connsiteX56" fmla="*/ 6810103 w 7672251"/>
              <a:gd name="connsiteY56" fmla="*/ 1402080 h 2682240"/>
              <a:gd name="connsiteX57" fmla="*/ 6844937 w 7672251"/>
              <a:gd name="connsiteY57" fmla="*/ 1463040 h 2682240"/>
              <a:gd name="connsiteX58" fmla="*/ 6853646 w 7672251"/>
              <a:gd name="connsiteY58" fmla="*/ 1506583 h 2682240"/>
              <a:gd name="connsiteX59" fmla="*/ 6862354 w 7672251"/>
              <a:gd name="connsiteY59" fmla="*/ 1558834 h 2682240"/>
              <a:gd name="connsiteX60" fmla="*/ 6888480 w 7672251"/>
              <a:gd name="connsiteY60" fmla="*/ 1611085 h 2682240"/>
              <a:gd name="connsiteX61" fmla="*/ 6905897 w 7672251"/>
              <a:gd name="connsiteY61" fmla="*/ 1637211 h 2682240"/>
              <a:gd name="connsiteX62" fmla="*/ 6940731 w 7672251"/>
              <a:gd name="connsiteY62" fmla="*/ 1645920 h 2682240"/>
              <a:gd name="connsiteX63" fmla="*/ 6966857 w 7672251"/>
              <a:gd name="connsiteY63" fmla="*/ 1663337 h 2682240"/>
              <a:gd name="connsiteX64" fmla="*/ 7167154 w 7672251"/>
              <a:gd name="connsiteY64" fmla="*/ 1750423 h 2682240"/>
              <a:gd name="connsiteX65" fmla="*/ 7236823 w 7672251"/>
              <a:gd name="connsiteY65" fmla="*/ 1776548 h 2682240"/>
              <a:gd name="connsiteX66" fmla="*/ 7315200 w 7672251"/>
              <a:gd name="connsiteY66" fmla="*/ 1837508 h 2682240"/>
              <a:gd name="connsiteX67" fmla="*/ 7515497 w 7672251"/>
              <a:gd name="connsiteY67" fmla="*/ 1924594 h 2682240"/>
              <a:gd name="connsiteX68" fmla="*/ 7585166 w 7672251"/>
              <a:gd name="connsiteY68" fmla="*/ 1950720 h 2682240"/>
              <a:gd name="connsiteX69" fmla="*/ 7602583 w 7672251"/>
              <a:gd name="connsiteY69" fmla="*/ 1924594 h 2682240"/>
              <a:gd name="connsiteX70" fmla="*/ 7646126 w 7672251"/>
              <a:gd name="connsiteY70" fmla="*/ 1793965 h 2682240"/>
              <a:gd name="connsiteX71" fmla="*/ 7663543 w 7672251"/>
              <a:gd name="connsiteY71" fmla="*/ 1750423 h 2682240"/>
              <a:gd name="connsiteX72" fmla="*/ 7672251 w 7672251"/>
              <a:gd name="connsiteY72" fmla="*/ 1689463 h 2682240"/>
              <a:gd name="connsiteX73" fmla="*/ 7663543 w 7672251"/>
              <a:gd name="connsiteY73" fmla="*/ 1741714 h 2682240"/>
              <a:gd name="connsiteX74" fmla="*/ 7637417 w 7672251"/>
              <a:gd name="connsiteY74" fmla="*/ 1793965 h 2682240"/>
              <a:gd name="connsiteX75" fmla="*/ 7628709 w 7672251"/>
              <a:gd name="connsiteY75" fmla="*/ 1837508 h 2682240"/>
              <a:gd name="connsiteX76" fmla="*/ 7585166 w 7672251"/>
              <a:gd name="connsiteY76" fmla="*/ 1872343 h 2682240"/>
              <a:gd name="connsiteX77" fmla="*/ 7532914 w 7672251"/>
              <a:gd name="connsiteY77" fmla="*/ 1942011 h 2682240"/>
              <a:gd name="connsiteX78" fmla="*/ 7506789 w 7672251"/>
              <a:gd name="connsiteY78" fmla="*/ 2098765 h 2682240"/>
              <a:gd name="connsiteX79" fmla="*/ 7498080 w 7672251"/>
              <a:gd name="connsiteY79" fmla="*/ 2133600 h 2682240"/>
              <a:gd name="connsiteX80" fmla="*/ 7210697 w 7672251"/>
              <a:gd name="connsiteY80" fmla="*/ 2124891 h 268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672251" h="2682240">
                <a:moveTo>
                  <a:pt x="0" y="2682240"/>
                </a:moveTo>
                <a:cubicBezTo>
                  <a:pt x="7315" y="2638350"/>
                  <a:pt x="5880" y="2615377"/>
                  <a:pt x="34834" y="2577737"/>
                </a:cubicBezTo>
                <a:cubicBezTo>
                  <a:pt x="52355" y="2554959"/>
                  <a:pt x="76570" y="2538137"/>
                  <a:pt x="95794" y="2516777"/>
                </a:cubicBezTo>
                <a:cubicBezTo>
                  <a:pt x="105229" y="2506293"/>
                  <a:pt x="135918" y="2451553"/>
                  <a:pt x="139337" y="2447108"/>
                </a:cubicBezTo>
                <a:cubicBezTo>
                  <a:pt x="158151" y="2422650"/>
                  <a:pt x="182815" y="2402868"/>
                  <a:pt x="200297" y="2377440"/>
                </a:cubicBezTo>
                <a:cubicBezTo>
                  <a:pt x="215006" y="2356045"/>
                  <a:pt x="221922" y="2330124"/>
                  <a:pt x="235131" y="2307771"/>
                </a:cubicBezTo>
                <a:cubicBezTo>
                  <a:pt x="259709" y="2266177"/>
                  <a:pt x="287179" y="2226359"/>
                  <a:pt x="313509" y="2185851"/>
                </a:cubicBezTo>
                <a:cubicBezTo>
                  <a:pt x="324917" y="2168300"/>
                  <a:pt x="337573" y="2151550"/>
                  <a:pt x="348343" y="2133600"/>
                </a:cubicBezTo>
                <a:cubicBezTo>
                  <a:pt x="381791" y="2077852"/>
                  <a:pt x="414842" y="2014849"/>
                  <a:pt x="461554" y="1968137"/>
                </a:cubicBezTo>
                <a:cubicBezTo>
                  <a:pt x="611860" y="1817831"/>
                  <a:pt x="363883" y="2067739"/>
                  <a:pt x="566057" y="1854925"/>
                </a:cubicBezTo>
                <a:cubicBezTo>
                  <a:pt x="599987" y="1819209"/>
                  <a:pt x="635726" y="1785257"/>
                  <a:pt x="670560" y="1750423"/>
                </a:cubicBezTo>
                <a:lnTo>
                  <a:pt x="731520" y="1689463"/>
                </a:lnTo>
                <a:cubicBezTo>
                  <a:pt x="746034" y="1674949"/>
                  <a:pt x="758247" y="1657691"/>
                  <a:pt x="775063" y="1645920"/>
                </a:cubicBezTo>
                <a:cubicBezTo>
                  <a:pt x="804092" y="1625600"/>
                  <a:pt x="835665" y="1608501"/>
                  <a:pt x="862149" y="1584960"/>
                </a:cubicBezTo>
                <a:cubicBezTo>
                  <a:pt x="888275" y="1561737"/>
                  <a:pt x="911442" y="1534681"/>
                  <a:pt x="940526" y="1515291"/>
                </a:cubicBezTo>
                <a:cubicBezTo>
                  <a:pt x="972931" y="1493688"/>
                  <a:pt x="1012851" y="1484980"/>
                  <a:pt x="1045029" y="1463040"/>
                </a:cubicBezTo>
                <a:cubicBezTo>
                  <a:pt x="1077296" y="1441040"/>
                  <a:pt x="1104499" y="1412278"/>
                  <a:pt x="1132114" y="1384663"/>
                </a:cubicBezTo>
                <a:cubicBezTo>
                  <a:pt x="1142377" y="1374400"/>
                  <a:pt x="1146783" y="1358739"/>
                  <a:pt x="1158240" y="1349828"/>
                </a:cubicBezTo>
                <a:cubicBezTo>
                  <a:pt x="1199548" y="1317699"/>
                  <a:pt x="1246400" y="1293321"/>
                  <a:pt x="1288869" y="1262743"/>
                </a:cubicBezTo>
                <a:cubicBezTo>
                  <a:pt x="1319037" y="1241022"/>
                  <a:pt x="1345023" y="1213695"/>
                  <a:pt x="1375954" y="1193074"/>
                </a:cubicBezTo>
                <a:cubicBezTo>
                  <a:pt x="1414900" y="1167110"/>
                  <a:pt x="1457934" y="1147812"/>
                  <a:pt x="1497874" y="1123405"/>
                </a:cubicBezTo>
                <a:cubicBezTo>
                  <a:pt x="1510259" y="1115837"/>
                  <a:pt x="1520263" y="1104747"/>
                  <a:pt x="1532709" y="1097280"/>
                </a:cubicBezTo>
                <a:cubicBezTo>
                  <a:pt x="1578404" y="1069863"/>
                  <a:pt x="1627950" y="1048825"/>
                  <a:pt x="1672046" y="1018903"/>
                </a:cubicBezTo>
                <a:cubicBezTo>
                  <a:pt x="1709567" y="993442"/>
                  <a:pt x="1737667" y="955146"/>
                  <a:pt x="1776549" y="931817"/>
                </a:cubicBezTo>
                <a:cubicBezTo>
                  <a:pt x="1868951" y="876376"/>
                  <a:pt x="1965460" y="827536"/>
                  <a:pt x="2063931" y="783771"/>
                </a:cubicBezTo>
                <a:cubicBezTo>
                  <a:pt x="2393575" y="637263"/>
                  <a:pt x="2264637" y="663236"/>
                  <a:pt x="2429691" y="635725"/>
                </a:cubicBezTo>
                <a:cubicBezTo>
                  <a:pt x="2467428" y="615405"/>
                  <a:pt x="2505590" y="595855"/>
                  <a:pt x="2542903" y="574765"/>
                </a:cubicBezTo>
                <a:cubicBezTo>
                  <a:pt x="2619681" y="531369"/>
                  <a:pt x="2636273" y="513156"/>
                  <a:pt x="2717074" y="478971"/>
                </a:cubicBezTo>
                <a:cubicBezTo>
                  <a:pt x="2762758" y="459643"/>
                  <a:pt x="2810500" y="445502"/>
                  <a:pt x="2856411" y="426720"/>
                </a:cubicBezTo>
                <a:cubicBezTo>
                  <a:pt x="2874434" y="419347"/>
                  <a:pt x="2890011" y="406190"/>
                  <a:pt x="2908663" y="400594"/>
                </a:cubicBezTo>
                <a:cubicBezTo>
                  <a:pt x="3431776" y="243659"/>
                  <a:pt x="2624663" y="509903"/>
                  <a:pt x="3152503" y="339634"/>
                </a:cubicBezTo>
                <a:cubicBezTo>
                  <a:pt x="3202308" y="323568"/>
                  <a:pt x="3250902" y="303932"/>
                  <a:pt x="3300549" y="287383"/>
                </a:cubicBezTo>
                <a:cubicBezTo>
                  <a:pt x="3320598" y="280700"/>
                  <a:pt x="3341784" y="277551"/>
                  <a:pt x="3361509" y="269965"/>
                </a:cubicBezTo>
                <a:cubicBezTo>
                  <a:pt x="3417364" y="248482"/>
                  <a:pt x="3470198" y="219221"/>
                  <a:pt x="3526971" y="200297"/>
                </a:cubicBezTo>
                <a:cubicBezTo>
                  <a:pt x="3739266" y="129532"/>
                  <a:pt x="3732432" y="171746"/>
                  <a:pt x="3988526" y="113211"/>
                </a:cubicBezTo>
                <a:lnTo>
                  <a:pt x="4293326" y="43543"/>
                </a:lnTo>
                <a:cubicBezTo>
                  <a:pt x="4316233" y="38749"/>
                  <a:pt x="4339601" y="35543"/>
                  <a:pt x="4362994" y="34834"/>
                </a:cubicBezTo>
                <a:cubicBezTo>
                  <a:pt x="4531307" y="29733"/>
                  <a:pt x="4699725" y="29028"/>
                  <a:pt x="4868091" y="26125"/>
                </a:cubicBezTo>
                <a:cubicBezTo>
                  <a:pt x="4975599" y="4625"/>
                  <a:pt x="4869504" y="23625"/>
                  <a:pt x="5085806" y="8708"/>
                </a:cubicBezTo>
                <a:cubicBezTo>
                  <a:pt x="5112030" y="6899"/>
                  <a:pt x="5138057" y="2903"/>
                  <a:pt x="5164183" y="0"/>
                </a:cubicBezTo>
                <a:lnTo>
                  <a:pt x="5669280" y="17417"/>
                </a:lnTo>
                <a:cubicBezTo>
                  <a:pt x="5791200" y="40640"/>
                  <a:pt x="5912176" y="69532"/>
                  <a:pt x="6035040" y="87085"/>
                </a:cubicBezTo>
                <a:cubicBezTo>
                  <a:pt x="6168808" y="106196"/>
                  <a:pt x="6117133" y="94547"/>
                  <a:pt x="6191794" y="113211"/>
                </a:cubicBezTo>
                <a:cubicBezTo>
                  <a:pt x="6220823" y="142240"/>
                  <a:pt x="6244722" y="177525"/>
                  <a:pt x="6278880" y="200297"/>
                </a:cubicBezTo>
                <a:cubicBezTo>
                  <a:pt x="6287589" y="206103"/>
                  <a:pt x="6297605" y="210313"/>
                  <a:pt x="6305006" y="217714"/>
                </a:cubicBezTo>
                <a:cubicBezTo>
                  <a:pt x="6318149" y="230857"/>
                  <a:pt x="6327667" y="247211"/>
                  <a:pt x="6339840" y="261257"/>
                </a:cubicBezTo>
                <a:cubicBezTo>
                  <a:pt x="6499274" y="445220"/>
                  <a:pt x="6376707" y="291971"/>
                  <a:pt x="6435634" y="374468"/>
                </a:cubicBezTo>
                <a:cubicBezTo>
                  <a:pt x="6444070" y="386279"/>
                  <a:pt x="6454644" y="396652"/>
                  <a:pt x="6461760" y="409303"/>
                </a:cubicBezTo>
                <a:cubicBezTo>
                  <a:pt x="6480854" y="443247"/>
                  <a:pt x="6503311" y="476358"/>
                  <a:pt x="6514011" y="513805"/>
                </a:cubicBezTo>
                <a:cubicBezTo>
                  <a:pt x="6519543" y="533166"/>
                  <a:pt x="6535549" y="597033"/>
                  <a:pt x="6548846" y="618308"/>
                </a:cubicBezTo>
                <a:cubicBezTo>
                  <a:pt x="6555373" y="628752"/>
                  <a:pt x="6566263" y="635725"/>
                  <a:pt x="6574971" y="644434"/>
                </a:cubicBezTo>
                <a:cubicBezTo>
                  <a:pt x="6580777" y="673463"/>
                  <a:pt x="6588389" y="702188"/>
                  <a:pt x="6592389" y="731520"/>
                </a:cubicBezTo>
                <a:cubicBezTo>
                  <a:pt x="6597112" y="766155"/>
                  <a:pt x="6592895" y="802044"/>
                  <a:pt x="6601097" y="836023"/>
                </a:cubicBezTo>
                <a:cubicBezTo>
                  <a:pt x="6613376" y="886894"/>
                  <a:pt x="6641363" y="933127"/>
                  <a:pt x="6653349" y="984068"/>
                </a:cubicBezTo>
                <a:cubicBezTo>
                  <a:pt x="6664960" y="1033417"/>
                  <a:pt x="6677186" y="1082625"/>
                  <a:pt x="6688183" y="1132114"/>
                </a:cubicBezTo>
                <a:cubicBezTo>
                  <a:pt x="6694605" y="1161013"/>
                  <a:pt x="6693416" y="1192220"/>
                  <a:pt x="6705600" y="1219200"/>
                </a:cubicBezTo>
                <a:cubicBezTo>
                  <a:pt x="6734498" y="1283188"/>
                  <a:pt x="6775269" y="1341120"/>
                  <a:pt x="6810103" y="1402080"/>
                </a:cubicBezTo>
                <a:lnTo>
                  <a:pt x="6844937" y="1463040"/>
                </a:lnTo>
                <a:cubicBezTo>
                  <a:pt x="6847840" y="1477554"/>
                  <a:pt x="6850998" y="1492020"/>
                  <a:pt x="6853646" y="1506583"/>
                </a:cubicBezTo>
                <a:cubicBezTo>
                  <a:pt x="6856805" y="1523955"/>
                  <a:pt x="6856770" y="1542083"/>
                  <a:pt x="6862354" y="1558834"/>
                </a:cubicBezTo>
                <a:cubicBezTo>
                  <a:pt x="6868512" y="1577308"/>
                  <a:pt x="6879023" y="1594063"/>
                  <a:pt x="6888480" y="1611085"/>
                </a:cubicBezTo>
                <a:cubicBezTo>
                  <a:pt x="6893563" y="1620234"/>
                  <a:pt x="6897188" y="1631405"/>
                  <a:pt x="6905897" y="1637211"/>
                </a:cubicBezTo>
                <a:cubicBezTo>
                  <a:pt x="6915855" y="1643850"/>
                  <a:pt x="6929120" y="1643017"/>
                  <a:pt x="6940731" y="1645920"/>
                </a:cubicBezTo>
                <a:cubicBezTo>
                  <a:pt x="6949440" y="1651726"/>
                  <a:pt x="6957669" y="1658325"/>
                  <a:pt x="6966857" y="1663337"/>
                </a:cubicBezTo>
                <a:cubicBezTo>
                  <a:pt x="7052183" y="1709878"/>
                  <a:pt x="7059902" y="1705264"/>
                  <a:pt x="7167154" y="1750423"/>
                </a:cubicBezTo>
                <a:cubicBezTo>
                  <a:pt x="7233706" y="1778445"/>
                  <a:pt x="7170023" y="1759849"/>
                  <a:pt x="7236823" y="1776548"/>
                </a:cubicBezTo>
                <a:cubicBezTo>
                  <a:pt x="7262949" y="1796868"/>
                  <a:pt x="7285597" y="1822706"/>
                  <a:pt x="7315200" y="1837508"/>
                </a:cubicBezTo>
                <a:cubicBezTo>
                  <a:pt x="7375984" y="1867900"/>
                  <a:pt x="7456882" y="1909939"/>
                  <a:pt x="7515497" y="1924594"/>
                </a:cubicBezTo>
                <a:cubicBezTo>
                  <a:pt x="7562926" y="1936452"/>
                  <a:pt x="7539626" y="1927951"/>
                  <a:pt x="7585166" y="1950720"/>
                </a:cubicBezTo>
                <a:cubicBezTo>
                  <a:pt x="7590972" y="1942011"/>
                  <a:pt x="7597902" y="1933956"/>
                  <a:pt x="7602583" y="1924594"/>
                </a:cubicBezTo>
                <a:cubicBezTo>
                  <a:pt x="7622183" y="1885393"/>
                  <a:pt x="7633097" y="1833051"/>
                  <a:pt x="7646126" y="1793965"/>
                </a:cubicBezTo>
                <a:cubicBezTo>
                  <a:pt x="7651069" y="1779135"/>
                  <a:pt x="7657737" y="1764937"/>
                  <a:pt x="7663543" y="1750423"/>
                </a:cubicBezTo>
                <a:cubicBezTo>
                  <a:pt x="7666446" y="1730103"/>
                  <a:pt x="7672251" y="1709989"/>
                  <a:pt x="7672251" y="1689463"/>
                </a:cubicBezTo>
                <a:cubicBezTo>
                  <a:pt x="7672251" y="1671806"/>
                  <a:pt x="7669127" y="1724963"/>
                  <a:pt x="7663543" y="1741714"/>
                </a:cubicBezTo>
                <a:cubicBezTo>
                  <a:pt x="7657385" y="1760188"/>
                  <a:pt x="7646126" y="1776548"/>
                  <a:pt x="7637417" y="1793965"/>
                </a:cubicBezTo>
                <a:cubicBezTo>
                  <a:pt x="7634514" y="1808479"/>
                  <a:pt x="7634540" y="1823903"/>
                  <a:pt x="7628709" y="1837508"/>
                </a:cubicBezTo>
                <a:cubicBezTo>
                  <a:pt x="7623080" y="1850641"/>
                  <a:pt x="7593660" y="1865265"/>
                  <a:pt x="7585166" y="1872343"/>
                </a:cubicBezTo>
                <a:cubicBezTo>
                  <a:pt x="7554688" y="1897742"/>
                  <a:pt x="7554908" y="1905355"/>
                  <a:pt x="7532914" y="1942011"/>
                </a:cubicBezTo>
                <a:cubicBezTo>
                  <a:pt x="7511464" y="2027818"/>
                  <a:pt x="7535456" y="1926766"/>
                  <a:pt x="7506789" y="2098765"/>
                </a:cubicBezTo>
                <a:cubicBezTo>
                  <a:pt x="7504821" y="2110571"/>
                  <a:pt x="7500983" y="2121988"/>
                  <a:pt x="7498080" y="2133600"/>
                </a:cubicBezTo>
                <a:cubicBezTo>
                  <a:pt x="7350460" y="2117197"/>
                  <a:pt x="7445989" y="2124891"/>
                  <a:pt x="7210697" y="2124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Box 10"/>
          <p:cNvSpPr txBox="1"/>
          <p:nvPr/>
        </p:nvSpPr>
        <p:spPr>
          <a:xfrm rot="20083286">
            <a:off x="4358596" y="1222582"/>
            <a:ext cx="1550125" cy="830997"/>
          </a:xfrm>
          <a:prstGeom prst="rect">
            <a:avLst/>
          </a:prstGeom>
          <a:noFill/>
        </p:spPr>
        <p:txBody>
          <a:bodyPr wrap="square" rtlCol="0" anchor="b">
            <a:spAutoFit/>
          </a:bodyPr>
          <a:lstStyle/>
          <a:p>
            <a:pPr marL="0" marR="0" indent="0" algn="l" defTabSz="914400" rtl="0" eaLnBrk="1" fontAlgn="auto" latinLnBrk="0" hangingPunct="1">
              <a:lnSpc>
                <a:spcPct val="100000"/>
              </a:lnSpc>
              <a:spcBef>
                <a:spcPts val="0"/>
              </a:spcBef>
              <a:spcAft>
                <a:spcPts val="0"/>
              </a:spcAft>
              <a:buClrTx/>
              <a:buSzTx/>
              <a:buFontTx/>
              <a:buNone/>
              <a:tabLst/>
            </a:pPr>
            <a:r>
              <a:rPr lang="en-US" sz="1600" dirty="0" smtClean="0">
                <a:solidFill>
                  <a:srgbClr val="1F407A"/>
                </a:solidFill>
                <a:latin typeface="DINPro" panose="020B0504020101020102" pitchFamily="34" charset="0"/>
              </a:rPr>
              <a:t>Orange + green points here</a:t>
            </a:r>
            <a:endParaRPr lang="de-DE" sz="1600" dirty="0" smtClean="0">
              <a:solidFill>
                <a:srgbClr val="1F407A"/>
              </a:solidFill>
              <a:latin typeface="DINPro" panose="020B0504020101020102" pitchFamily="34" charset="0"/>
            </a:endParaRPr>
          </a:p>
        </p:txBody>
      </p:sp>
      <p:pic>
        <p:nvPicPr>
          <p:cNvPr id="13" name="Picture 1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107563" y="4982900"/>
            <a:ext cx="242286" cy="254476"/>
          </a:xfrm>
          <a:prstGeom prst="rect">
            <a:avLst/>
          </a:prstGeom>
        </p:spPr>
      </p:pic>
      <p:pic>
        <p:nvPicPr>
          <p:cNvPr id="14" name="Picture 13"/>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426920" y="3834862"/>
            <a:ext cx="230550" cy="254953"/>
          </a:xfrm>
          <a:prstGeom prst="rect">
            <a:avLst/>
          </a:prstGeom>
        </p:spPr>
      </p:pic>
      <p:pic>
        <p:nvPicPr>
          <p:cNvPr id="15" name="Picture 14"/>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132774" y="2897752"/>
            <a:ext cx="264140" cy="254953"/>
          </a:xfrm>
          <a:prstGeom prst="rect">
            <a:avLst/>
          </a:prstGeom>
        </p:spPr>
      </p:pic>
    </p:spTree>
    <p:extLst>
      <p:ext uri="{BB962C8B-B14F-4D97-AF65-F5344CB8AC3E}">
        <p14:creationId xmlns:p14="http://schemas.microsoft.com/office/powerpoint/2010/main" val="375022213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ooter Placeholder 2"/>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4" name="Slide Number Placeholder 3"/>
          <p:cNvSpPr>
            <a:spLocks noGrp="1"/>
          </p:cNvSpPr>
          <p:nvPr>
            <p:ph type="sldNum" sz="quarter" idx="12"/>
          </p:nvPr>
        </p:nvSpPr>
        <p:spPr/>
        <p:txBody>
          <a:bodyPr/>
          <a:lstStyle/>
          <a:p>
            <a:fld id="{6C6AE60A-B69C-4790-82F7-3882EDF23186}" type="slidenum">
              <a:rPr lang="en-GB" smtClean="0">
                <a:solidFill>
                  <a:prstClr val="black"/>
                </a:solidFill>
              </a:rPr>
              <a:pPr/>
              <a:t>6</a:t>
            </a:fld>
            <a:endParaRPr lang="en-GB" dirty="0">
              <a:solidFill>
                <a:prstClr val="black"/>
              </a:solidFill>
            </a:endParaRPr>
          </a:p>
        </p:txBody>
      </p:sp>
      <p:sp>
        <p:nvSpPr>
          <p:cNvPr id="5" name="Title 4"/>
          <p:cNvSpPr>
            <a:spLocks noGrp="1"/>
          </p:cNvSpPr>
          <p:nvPr>
            <p:ph type="title"/>
          </p:nvPr>
        </p:nvSpPr>
        <p:spPr/>
        <p:txBody>
          <a:bodyPr/>
          <a:lstStyle/>
          <a:p>
            <a:r>
              <a:rPr lang="de-DE" dirty="0" smtClean="0"/>
              <a:t>3 Level Measurement Based Active Reset</a:t>
            </a:r>
            <a:endParaRPr lang="de-DE" dirty="0"/>
          </a:p>
        </p:txBody>
      </p:sp>
      <p:sp>
        <p:nvSpPr>
          <p:cNvPr id="6" name="Text Placeholder 5"/>
          <p:cNvSpPr>
            <a:spLocks noGrp="1"/>
          </p:cNvSpPr>
          <p:nvPr>
            <p:ph type="body" sz="quarter" idx="13"/>
          </p:nvPr>
        </p:nvSpPr>
        <p:spPr/>
        <p:txBody>
          <a:bodyPr/>
          <a:lstStyle/>
          <a:p>
            <a:endParaRPr lang="de-DE"/>
          </a:p>
        </p:txBody>
      </p:sp>
      <p:pic>
        <p:nvPicPr>
          <p:cNvPr id="151" name="Picture 150"/>
          <p:cNvPicPr>
            <a:picLocks noChangeAspect="1"/>
          </p:cNvPicPr>
          <p:nvPr/>
        </p:nvPicPr>
        <p:blipFill rotWithShape="1">
          <a:blip r:embed="rId3"/>
          <a:srcRect l="17552" r="22455" b="55548"/>
          <a:stretch/>
        </p:blipFill>
        <p:spPr>
          <a:xfrm>
            <a:off x="5354198" y="1813484"/>
            <a:ext cx="4788132" cy="2029579"/>
          </a:xfrm>
          <a:prstGeom prst="rect">
            <a:avLst/>
          </a:prstGeom>
        </p:spPr>
      </p:pic>
      <p:pic>
        <p:nvPicPr>
          <p:cNvPr id="152" name="Picture 151"/>
          <p:cNvPicPr>
            <a:picLocks noChangeAspect="1"/>
          </p:cNvPicPr>
          <p:nvPr/>
        </p:nvPicPr>
        <p:blipFill rotWithShape="1">
          <a:blip r:embed="rId3"/>
          <a:srcRect t="46212"/>
          <a:stretch/>
        </p:blipFill>
        <p:spPr>
          <a:xfrm>
            <a:off x="2131090" y="4157171"/>
            <a:ext cx="7981102" cy="2455892"/>
          </a:xfrm>
          <a:prstGeom prst="rect">
            <a:avLst/>
          </a:prstGeom>
        </p:spPr>
      </p:pic>
      <p:pic>
        <p:nvPicPr>
          <p:cNvPr id="153" name="Content Placeholder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0972" y="1257148"/>
            <a:ext cx="3218553" cy="2816234"/>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18176" y="1200548"/>
            <a:ext cx="3361349" cy="2941180"/>
          </a:xfrm>
          <a:prstGeom prst="rect">
            <a:avLst/>
          </a:prstGeom>
        </p:spPr>
      </p:pic>
    </p:spTree>
    <p:extLst>
      <p:ext uri="{BB962C8B-B14F-4D97-AF65-F5344CB8AC3E}">
        <p14:creationId xmlns:p14="http://schemas.microsoft.com/office/powerpoint/2010/main" val="609038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3" name="Footer Placeholder 2"/>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4" name="Slide Number Placeholder 3"/>
          <p:cNvSpPr>
            <a:spLocks noGrp="1"/>
          </p:cNvSpPr>
          <p:nvPr>
            <p:ph type="sldNum" sz="quarter" idx="12"/>
          </p:nvPr>
        </p:nvSpPr>
        <p:spPr/>
        <p:txBody>
          <a:bodyPr/>
          <a:lstStyle/>
          <a:p>
            <a:fld id="{6C6AE60A-B69C-4790-82F7-3882EDF23186}" type="slidenum">
              <a:rPr lang="en-GB" smtClean="0">
                <a:solidFill>
                  <a:prstClr val="black"/>
                </a:solidFill>
              </a:rPr>
              <a:pPr/>
              <a:t>7</a:t>
            </a:fld>
            <a:endParaRPr lang="en-GB" dirty="0">
              <a:solidFill>
                <a:prstClr val="black"/>
              </a:solidFill>
            </a:endParaRPr>
          </a:p>
        </p:txBody>
      </p:sp>
      <p:sp>
        <p:nvSpPr>
          <p:cNvPr id="5" name="Title 4"/>
          <p:cNvSpPr>
            <a:spLocks noGrp="1"/>
          </p:cNvSpPr>
          <p:nvPr>
            <p:ph type="title"/>
          </p:nvPr>
        </p:nvSpPr>
        <p:spPr/>
        <p:txBody>
          <a:bodyPr/>
          <a:lstStyle/>
          <a:p>
            <a:endParaRPr lang="de-DE"/>
          </a:p>
        </p:txBody>
      </p:sp>
      <p:sp>
        <p:nvSpPr>
          <p:cNvPr id="6" name="Text Placeholder 5"/>
          <p:cNvSpPr>
            <a:spLocks noGrp="1"/>
          </p:cNvSpPr>
          <p:nvPr>
            <p:ph type="body" sz="quarter" idx="13"/>
          </p:nvPr>
        </p:nvSpPr>
        <p:spPr/>
        <p:txBody>
          <a:bodyPr/>
          <a:lstStyle/>
          <a:p>
            <a:endParaRPr lang="de-DE"/>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843" y="1160714"/>
            <a:ext cx="3361349" cy="2941180"/>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9669" r="3294"/>
          <a:stretch/>
        </p:blipFill>
        <p:spPr>
          <a:xfrm>
            <a:off x="1199035" y="4049068"/>
            <a:ext cx="2933767" cy="280893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5172" y="1171024"/>
            <a:ext cx="3349566" cy="2930870"/>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2981" y="4044816"/>
            <a:ext cx="3359691" cy="2799742"/>
          </a:xfrm>
          <a:prstGeom prst="rect">
            <a:avLst/>
          </a:prstGeom>
        </p:spPr>
      </p:pic>
      <p:pic>
        <p:nvPicPr>
          <p:cNvPr id="11" name="Picture 10"/>
          <p:cNvPicPr>
            <a:picLocks noChangeAspect="1"/>
          </p:cNvPicPr>
          <p:nvPr/>
        </p:nvPicPr>
        <p:blipFill>
          <a:blip r:embed="rId6"/>
          <a:stretch>
            <a:fillRect/>
          </a:stretch>
        </p:blipFill>
        <p:spPr>
          <a:xfrm>
            <a:off x="8313610" y="3981451"/>
            <a:ext cx="3552825" cy="2752725"/>
          </a:xfrm>
          <a:prstGeom prst="rect">
            <a:avLst/>
          </a:prstGeom>
        </p:spPr>
      </p:pic>
    </p:spTree>
    <p:extLst>
      <p:ext uri="{BB962C8B-B14F-4D97-AF65-F5344CB8AC3E}">
        <p14:creationId xmlns:p14="http://schemas.microsoft.com/office/powerpoint/2010/main" val="295807561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8</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Active reset: population evolution</a:t>
            </a:r>
            <a:endParaRPr lang="de-DE" dirty="0"/>
          </a:p>
        </p:txBody>
      </p:sp>
      <p:sp>
        <p:nvSpPr>
          <p:cNvPr id="7" name="Text Placeholder 6"/>
          <p:cNvSpPr>
            <a:spLocks noGrp="1"/>
          </p:cNvSpPr>
          <p:nvPr>
            <p:ph type="body" sz="quarter" idx="13"/>
          </p:nvPr>
        </p:nvSpPr>
        <p:spPr/>
        <p:txBody>
          <a:bodyPr/>
          <a:lstStyle/>
          <a:p>
            <a:endParaRPr lang="de-DE"/>
          </a:p>
        </p:txBody>
      </p:sp>
      <p:sp>
        <p:nvSpPr>
          <p:cNvPr id="14" name="Content Placeholder 13"/>
          <p:cNvSpPr>
            <a:spLocks noGrp="1"/>
          </p:cNvSpPr>
          <p:nvPr>
            <p:ph idx="1"/>
          </p:nvPr>
        </p:nvSpPr>
        <p:spPr>
          <a:xfrm>
            <a:off x="323977" y="1440000"/>
            <a:ext cx="5378139" cy="4210046"/>
          </a:xfrm>
        </p:spPr>
        <p:txBody>
          <a:bodyPr/>
          <a:lstStyle/>
          <a:p>
            <a:r>
              <a:rPr lang="en-US" dirty="0" smtClean="0"/>
              <a:t>Evolution of populations as function of reset repetitions for each state preparation</a:t>
            </a:r>
          </a:p>
          <a:p>
            <a:endParaRPr lang="en-US" dirty="0"/>
          </a:p>
        </p:txBody>
      </p:sp>
      <p:grpSp>
        <p:nvGrpSpPr>
          <p:cNvPr id="11" name="Group 10"/>
          <p:cNvGrpSpPr/>
          <p:nvPr/>
        </p:nvGrpSpPr>
        <p:grpSpPr>
          <a:xfrm>
            <a:off x="5537194" y="2056979"/>
            <a:ext cx="6541200" cy="4251747"/>
            <a:chOff x="5537194" y="1448423"/>
            <a:chExt cx="6541200" cy="4251747"/>
          </a:xfrm>
        </p:grpSpPr>
        <p:pic>
          <p:nvPicPr>
            <p:cNvPr id="16" name="Picture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61202" y="5118650"/>
              <a:ext cx="230550" cy="254953"/>
            </a:xfrm>
            <a:prstGeom prst="rect">
              <a:avLst/>
            </a:prstGeom>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987256" y="5118650"/>
              <a:ext cx="242286" cy="254476"/>
            </a:xfrm>
            <a:prstGeom prst="rect">
              <a:avLst/>
            </a:prstGeom>
          </p:spPr>
        </p:pic>
        <p:pic>
          <p:nvPicPr>
            <p:cNvPr id="18" name="Picture 1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466348" y="5118650"/>
              <a:ext cx="264140" cy="254953"/>
            </a:xfrm>
            <a:prstGeom prst="rect">
              <a:avLst/>
            </a:prstGeom>
          </p:spPr>
        </p:pic>
        <p:sp>
          <p:nvSpPr>
            <p:cNvPr id="19" name="TextBox 18"/>
            <p:cNvSpPr txBox="1"/>
            <p:nvPr/>
          </p:nvSpPr>
          <p:spPr>
            <a:xfrm>
              <a:off x="7895380" y="5330838"/>
              <a:ext cx="1959767" cy="369332"/>
            </a:xfrm>
            <a:prstGeom prst="rect">
              <a:avLst/>
            </a:prstGeom>
            <a:noFill/>
          </p:spPr>
          <p:txBody>
            <a:bodyPr wrap="none" rtlCol="0">
              <a:spAutoFit/>
            </a:bodyPr>
            <a:lstStyle/>
            <a:p>
              <a:r>
                <a:rPr lang="de-DE" dirty="0" smtClean="0">
                  <a:solidFill>
                    <a:srgbClr val="EF7A14"/>
                  </a:solidFill>
                  <a:latin typeface="DINPro-Regular" panose="02000503030000020004" pitchFamily="50" charset="0"/>
                </a:rPr>
                <a:t>State preparation</a:t>
              </a:r>
              <a:endParaRPr lang="de-DE" dirty="0">
                <a:solidFill>
                  <a:srgbClr val="EF7A14"/>
                </a:solidFill>
                <a:latin typeface="DINPro-Regular" panose="02000503030000020004" pitchFamily="50" charset="0"/>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7194" y="1448423"/>
              <a:ext cx="6541200" cy="3592814"/>
            </a:xfrm>
            <a:prstGeom prst="rect">
              <a:avLst/>
            </a:prstGeom>
          </p:spPr>
        </p:pic>
        <p:sp>
          <p:nvSpPr>
            <p:cNvPr id="10" name="Rectangle 9"/>
            <p:cNvSpPr/>
            <p:nvPr/>
          </p:nvSpPr>
          <p:spPr>
            <a:xfrm>
              <a:off x="8091806" y="1964723"/>
              <a:ext cx="1562100" cy="2538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tangle 19"/>
            <p:cNvSpPr/>
            <p:nvPr/>
          </p:nvSpPr>
          <p:spPr>
            <a:xfrm>
              <a:off x="9804025" y="1964722"/>
              <a:ext cx="1562100" cy="2538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21" name="Picture 20"/>
          <p:cNvPicPr>
            <a:picLocks noChangeAspect="1"/>
          </p:cNvPicPr>
          <p:nvPr/>
        </p:nvPicPr>
        <p:blipFill rotWithShape="1">
          <a:blip r:embed="rId9"/>
          <a:srcRect t="46212"/>
          <a:stretch/>
        </p:blipFill>
        <p:spPr>
          <a:xfrm>
            <a:off x="6309304" y="662986"/>
            <a:ext cx="5127103" cy="1577678"/>
          </a:xfrm>
          <a:prstGeom prst="rect">
            <a:avLst/>
          </a:prstGeom>
        </p:spPr>
      </p:pic>
    </p:spTree>
    <p:extLst>
      <p:ext uri="{BB962C8B-B14F-4D97-AF65-F5344CB8AC3E}">
        <p14:creationId xmlns:p14="http://schemas.microsoft.com/office/powerpoint/2010/main" val="376381567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solidFill>
                  <a:prstClr val="black"/>
                </a:solidFill>
              </a:rPr>
              <a:t>26.11.2019</a:t>
            </a:r>
            <a:endParaRPr lang="en-GB" dirty="0">
              <a:solidFill>
                <a:prstClr val="black"/>
              </a:solidFill>
            </a:endParaRPr>
          </a:p>
        </p:txBody>
      </p:sp>
      <p:sp>
        <p:nvSpPr>
          <p:cNvPr id="4" name="Footer Placeholder 3"/>
          <p:cNvSpPr>
            <a:spLocks noGrp="1"/>
          </p:cNvSpPr>
          <p:nvPr>
            <p:ph type="ftr" sz="quarter" idx="11"/>
          </p:nvPr>
        </p:nvSpPr>
        <p:spPr/>
        <p:txBody>
          <a:bodyPr/>
          <a:lstStyle/>
          <a:p>
            <a:r>
              <a:rPr lang="de-DE" smtClean="0">
                <a:solidFill>
                  <a:prstClr val="black"/>
                </a:solidFill>
              </a:rPr>
              <a:t>Nathan Lacroix, ETH Zurich</a:t>
            </a:r>
            <a:endParaRPr lang="en-GB" dirty="0">
              <a:solidFill>
                <a:prstClr val="black"/>
              </a:solidFill>
            </a:endParaRPr>
          </a:p>
        </p:txBody>
      </p:sp>
      <p:sp>
        <p:nvSpPr>
          <p:cNvPr id="5" name="Slide Number Placeholder 4"/>
          <p:cNvSpPr>
            <a:spLocks noGrp="1"/>
          </p:cNvSpPr>
          <p:nvPr>
            <p:ph type="sldNum" sz="quarter" idx="12"/>
          </p:nvPr>
        </p:nvSpPr>
        <p:spPr/>
        <p:txBody>
          <a:bodyPr/>
          <a:lstStyle/>
          <a:p>
            <a:fld id="{6C6AE60A-B69C-4790-82F7-3882EDF23186}" type="slidenum">
              <a:rPr lang="en-GB" smtClean="0">
                <a:solidFill>
                  <a:prstClr val="black"/>
                </a:solidFill>
              </a:rPr>
              <a:pPr/>
              <a:t>9</a:t>
            </a:fld>
            <a:endParaRPr lang="en-GB" dirty="0">
              <a:solidFill>
                <a:prstClr val="black"/>
              </a:solidFill>
            </a:endParaRPr>
          </a:p>
        </p:txBody>
      </p:sp>
      <p:sp>
        <p:nvSpPr>
          <p:cNvPr id="6" name="Title 5"/>
          <p:cNvSpPr>
            <a:spLocks noGrp="1"/>
          </p:cNvSpPr>
          <p:nvPr>
            <p:ph type="title"/>
          </p:nvPr>
        </p:nvSpPr>
        <p:spPr/>
        <p:txBody>
          <a:bodyPr/>
          <a:lstStyle/>
          <a:p>
            <a:r>
              <a:rPr lang="en-US" dirty="0" smtClean="0"/>
              <a:t>Active reset: population evolution</a:t>
            </a:r>
            <a:endParaRPr lang="de-DE" dirty="0"/>
          </a:p>
        </p:txBody>
      </p:sp>
      <p:sp>
        <p:nvSpPr>
          <p:cNvPr id="7" name="Text Placeholder 6"/>
          <p:cNvSpPr>
            <a:spLocks noGrp="1"/>
          </p:cNvSpPr>
          <p:nvPr>
            <p:ph type="body" sz="quarter" idx="13"/>
          </p:nvPr>
        </p:nvSpPr>
        <p:spPr/>
        <p:txBody>
          <a:bodyPr/>
          <a:lstStyle/>
          <a:p>
            <a:endParaRPr lang="de-DE"/>
          </a:p>
        </p:txBody>
      </p:sp>
      <p:sp>
        <p:nvSpPr>
          <p:cNvPr id="14" name="Content Placeholder 13"/>
          <p:cNvSpPr>
            <a:spLocks noGrp="1"/>
          </p:cNvSpPr>
          <p:nvPr>
            <p:ph idx="1"/>
          </p:nvPr>
        </p:nvSpPr>
        <p:spPr>
          <a:xfrm>
            <a:off x="323977" y="1440000"/>
            <a:ext cx="5378139" cy="4210046"/>
          </a:xfrm>
        </p:spPr>
        <p:txBody>
          <a:bodyPr/>
          <a:lstStyle/>
          <a:p>
            <a:r>
              <a:rPr lang="en-US" dirty="0" smtClean="0"/>
              <a:t>Evolution of populations as function of reset repetitions for each state preparation</a:t>
            </a:r>
          </a:p>
          <a:p>
            <a:endParaRPr lang="en-US" dirty="0"/>
          </a:p>
        </p:txBody>
      </p:sp>
      <p:grpSp>
        <p:nvGrpSpPr>
          <p:cNvPr id="11" name="Group 10"/>
          <p:cNvGrpSpPr/>
          <p:nvPr/>
        </p:nvGrpSpPr>
        <p:grpSpPr>
          <a:xfrm>
            <a:off x="5537194" y="2056979"/>
            <a:ext cx="6541200" cy="4251747"/>
            <a:chOff x="5537194" y="1448423"/>
            <a:chExt cx="6541200" cy="4251747"/>
          </a:xfrm>
        </p:grpSpPr>
        <p:pic>
          <p:nvPicPr>
            <p:cNvPr id="16" name="Picture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761202" y="5118650"/>
              <a:ext cx="230550" cy="254953"/>
            </a:xfrm>
            <a:prstGeom prst="rect">
              <a:avLst/>
            </a:prstGeom>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987256" y="5118650"/>
              <a:ext cx="242286" cy="254476"/>
            </a:xfrm>
            <a:prstGeom prst="rect">
              <a:avLst/>
            </a:prstGeom>
          </p:spPr>
        </p:pic>
        <p:pic>
          <p:nvPicPr>
            <p:cNvPr id="18" name="Picture 17"/>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0466348" y="5118650"/>
              <a:ext cx="264140" cy="254953"/>
            </a:xfrm>
            <a:prstGeom prst="rect">
              <a:avLst/>
            </a:prstGeom>
          </p:spPr>
        </p:pic>
        <p:sp>
          <p:nvSpPr>
            <p:cNvPr id="19" name="TextBox 18"/>
            <p:cNvSpPr txBox="1"/>
            <p:nvPr/>
          </p:nvSpPr>
          <p:spPr>
            <a:xfrm>
              <a:off x="7895380" y="5330838"/>
              <a:ext cx="1959767" cy="369332"/>
            </a:xfrm>
            <a:prstGeom prst="rect">
              <a:avLst/>
            </a:prstGeom>
            <a:noFill/>
          </p:spPr>
          <p:txBody>
            <a:bodyPr wrap="none" rtlCol="0">
              <a:spAutoFit/>
            </a:bodyPr>
            <a:lstStyle/>
            <a:p>
              <a:r>
                <a:rPr lang="de-DE" dirty="0" smtClean="0">
                  <a:solidFill>
                    <a:srgbClr val="EF7A14"/>
                  </a:solidFill>
                  <a:latin typeface="DINPro-Regular" panose="02000503030000020004" pitchFamily="50" charset="0"/>
                </a:rPr>
                <a:t>State preparation</a:t>
              </a:r>
              <a:endParaRPr lang="de-DE" dirty="0">
                <a:solidFill>
                  <a:srgbClr val="EF7A14"/>
                </a:solidFill>
                <a:latin typeface="DINPro-Regular" panose="02000503030000020004" pitchFamily="50" charset="0"/>
              </a:endParaRPr>
            </a:p>
          </p:txBody>
        </p:sp>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7194" y="1448423"/>
              <a:ext cx="6541200" cy="3592814"/>
            </a:xfrm>
            <a:prstGeom prst="rect">
              <a:avLst/>
            </a:prstGeom>
          </p:spPr>
        </p:pic>
      </p:grpSp>
      <p:pic>
        <p:nvPicPr>
          <p:cNvPr id="21" name="Picture 20"/>
          <p:cNvPicPr>
            <a:picLocks noChangeAspect="1"/>
          </p:cNvPicPr>
          <p:nvPr/>
        </p:nvPicPr>
        <p:blipFill rotWithShape="1">
          <a:blip r:embed="rId9"/>
          <a:srcRect t="46212"/>
          <a:stretch/>
        </p:blipFill>
        <p:spPr>
          <a:xfrm>
            <a:off x="6309304" y="662986"/>
            <a:ext cx="5127103" cy="1577678"/>
          </a:xfrm>
          <a:prstGeom prst="rect">
            <a:avLst/>
          </a:prstGeom>
        </p:spPr>
      </p:pic>
    </p:spTree>
    <p:extLst>
      <p:ext uri="{BB962C8B-B14F-4D97-AF65-F5344CB8AC3E}">
        <p14:creationId xmlns:p14="http://schemas.microsoft.com/office/powerpoint/2010/main" val="2428662437"/>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4,9606"/>
  <p:tag name="LATEXADDIN" val="\documentclass{article}&#10;\usepackage{amsmath, amssymb}&#10;\pagestyle{empty}&#10;\begin{document}&#10;&#10;$\Re(\chi^{\pi})$&#10;&#10;&#10;\end{document}"/>
  <p:tag name="IGUANATEXSIZE" val="18"/>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13,4608"/>
  <p:tag name="LATEXADDIN" val="\documentclass{article}&#10;\usepackage{amsmath, amssymb}&#10;\pagestyle{empty}&#10;\begin{document}&#10;&#10;$\Im(\chi^{\pi})$&#10;&#10;&#10;\end{document}"/>
  <p:tag name="IGUANATEXSIZE" val="18"/>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64,9419"/>
  <p:tag name="LATEXADDIN" val="\documentclass{article}&#10;\usepackage{amsmath, amssymb}&#10;\pagestyle{empty}&#10;\begin{document}&#10;&#10;$\Re(\chi^{7\pi/4})$&#10;&#10;&#10;\end{document}"/>
  <p:tag name="IGUANATEXSIZE" val="18"/>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1512,561"/>
  <p:tag name="LATEXADDIN" val="\documentclass{article}&#10;\usepackage{amsmath}&#10;\pagestyle{empty}&#10;\begin{document}&#10;&#10;&#10;$$ \varrho=\mathcal{P}_\phi(\rho)=\sum_{n m} \chi^\phi_{n m} P_{n} \rho P_{m}^{\dagger}&#10;$$&#10;&#10;\end{document}"/>
  <p:tag name="IGUANATEXSIZE" val="18"/>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0,4874"/>
  <p:tag name="ORIGINALWIDTH" val="584,177"/>
  <p:tag name="LATEXADDIN" val="\documentclass{article}&#10;\usepackage{amsmath}&#10;\pagestyle{empty}&#10;\begin{document}&#10;&#10;$\mathcal{F} = 97.3\%$&#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00,4874"/>
  <p:tag name="ORIGINALWIDTH" val="584,177"/>
  <p:tag name="LATEXADDIN" val="\documentclass{article}&#10;\usepackage{amsmath}&#10;\pagestyle{empty}&#10;\begin{document}&#10;&#10;$\mathcal{F} = 98.3\%$&#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463,442"/>
  <p:tag name="LATEXADDIN" val="\documentclass{article}&#10;\usepackage{amsmath, amssymb}&#10;\pagestyle{empty}&#10;\begin{document}&#10;&#10;$\Im(\chi^{7\pi/4})$&#10;&#10;&#10;\end{document}"/>
  <p:tag name="IGUANATEXSIZE" val="18"/>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763,03"/>
  <p:tag name="LATEXADDIN" val="\documentclass{article}&#10;\usepackage{amsmath}&#10;\pagestyle{empty}&#10;\begin{document}&#10;&#10;$$ \mathcal{F}\left(\chi_{\mathrm{exp}}^{\phi}, \chi_{\mathrm{targ}}^{\phi}\right)=\operatorname{Tr}\left(\chi_{\mathrm{exp}}^{\phi} \chi_{\mathrm{targ}}^{\phi}\right)&#10;$$&#10;&#10;&#10;\end{document}"/>
  <p:tag name="IGUANATEXSIZE" val="18"/>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2,4672"/>
  <p:tag name="ORIGINALWIDTH" val="1512,561"/>
  <p:tag name="LATEXADDIN" val="\documentclass{article}&#10;\usepackage{amsmath}&#10;\pagestyle{empty}&#10;\begin{document}&#10;&#10;&#10;$$ \varrho=\mathcal{P}_\phi(\rho)=\sum_{n m} \chi^\phi_{n m} P_{n} \rho P_{m}^{\dagger}&#10;$$&#10;&#10;\end{document}"/>
  <p:tag name="IGUANATEXSIZE" val="18"/>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1763,03"/>
  <p:tag name="LATEXADDIN" val="\documentclass{article}&#10;\usepackage{amsmath}&#10;\pagestyle{empty}&#10;\begin{document}&#10;&#10;$$ \mathcal{F}\left(\chi_{\mathrm{exp}}^{\phi}, \chi_{\mathrm{targ}}^{\phi}\right)=\operatorname{Tr}\left(\chi_{\mathrm{exp}}^{\phi} \chi_{\mathrm{targ}}^{\phi}\right)&#10;$$&#10;&#10;&#10;\end{document}"/>
  <p:tag name="IGUANATEXSIZE" val="18"/>
  <p:tag name="IGUANATEXCURSOR" val="21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703,412"/>
  <p:tag name="LATEXADDIN" val="\documentclass{article}&#10;\usepackage{amsmath}&#10;\pagestyle{empty}&#10;\begin{document}&#10;&#10;$\mathcal{N} = \{1,2,3\}$&#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7,99023"/>
  <p:tag name="LATEXADDIN" val="\documentclass{article}&#10;\usepackage{amsmath}&#10;\pagestyle{empty}&#10;\begin{document}&#10;&#10;&#10;$\mathcal{L}$&#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5,9843"/>
  <p:tag name="LATEXADDIN" val="\documentclass{article}&#10;\usepackage{amsmath}&#10;\pagestyle{empty}&#10;\begin{document}&#10;&#10;&#10;$\mathcal{N}$&#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766,4042"/>
  <p:tag name="LATEXADDIN" val="\documentclass{article}&#10;\usepackage{amsmath}&#10;\pagestyle{empty}&#10;\begin{document}&#10;&#10;&#10;$\mathcal{L} = \{A, B, C\}$&#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897,263"/>
  <p:tag name="LATEXADDIN" val="\documentclass{article}&#10;\usepackage{amsmath}&#10;\pagestyle{empty}&#10;\begin{document}&#10;&#10;$A = \{1\} \,\,\,$&#10;$B = \{1,2,3\}\,\,\,$&#10;$C = \{2,3\}$&#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7,99023"/>
  <p:tag name="LATEXADDIN" val="\documentclass{article}&#10;\usepackage{amsmath}&#10;\pagestyle{empty}&#10;\begin{document}&#10;&#10;&#10;$\mathcal{L}$&#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07,9865"/>
  <p:tag name="LATEXADDIN" val="\documentclass{article}&#10;\usepackage{amsmath}&#10;\pagestyle{empty}&#10;\begin{document}&#10;&#10;&#10;$\mathcal{L}'$&#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5,9843"/>
  <p:tag name="LATEXADDIN" val="\documentclass{article}&#10;\usepackage{amsmath}&#10;\pagestyle{empty}&#10;\begin{document}&#10;&#10;&#10;$\mathcal{N}$&#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65,9167"/>
  <p:tag name="LATEXADDIN" val="\documentclass{article}&#10;\usepackage{amsmath}&#10;\pagestyle{empty}&#10;\begin{document}&#10;&#10;&#10;$\mathcal{L}_1' = \{A, C\}$ &#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520,4349"/>
  <p:tag name="LATEXADDIN" val="\documentclass{article}&#10;\usepackage{amsmath}&#10;\pagestyle{empty}&#10;\begin{document}&#10;&#10;&#10;$\mathcal{L}_2' = \{B\}$ &#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485,1894"/>
  <p:tag name="LATEXADDIN" val="\documentclass{article}&#10;\usepackage{amsmath}&#10;\pagestyle{empty}&#10;\begin{document}&#10;&#10;$N := |\mathcal{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21,4473"/>
  <p:tag name="LATEXADDIN" val="\documentclass{article}&#10;\usepackage{amsmath}&#10;\pagestyle{empty}&#10;\begin{document}&#10;&#10;$L := |\mathcal{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5,9843"/>
  <p:tag name="LATEXADDIN" val="\documentclass{article}&#10;\usepackage{amsmath}&#10;\pagestyle{empty}&#10;\begin{document}&#10;&#10;&#10;$\mathcal{N}$&#10;&#10;\end{document}"/>
  <p:tag name="IGUANATEXSIZE" val="32"/>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7,99023"/>
  <p:tag name="LATEXADDIN" val="\documentclass{article}&#10;\usepackage{amsmath}&#10;\pagestyle{empty}&#10;\begin{document}&#10;&#10;&#10;$\mathcal{L}$&#10;&#10;\end{document}"/>
  <p:tag name="IGUANATEXSIZE" val="32"/>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25,9843"/>
  <p:tag name="LATEXADDIN" val="\documentclass{article}&#10;\usepackage{amsmath}&#10;\pagestyle{empty}&#10;\begin{document}&#10;&#10;&#10;$M$&#10;&#10;\end{document}"/>
  <p:tag name="IGUANATEXSIZE" val="32"/>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72,7034"/>
  <p:tag name="ORIGINALWIDTH" val="1573,303"/>
  <p:tag name="LATEXADDIN" val="\documentclass{article}&#10;\usepackage{amsmath}&#10;\pagestyle{empty}&#10;\begin{document}&#10;&#10;&#10;$$H_{C}=\sum_{n&lt;l} J_{l n} \sigma_{l}^{z} \sigma_{n}^{z}+\sum_{l=1}^{L} h_{l} \sigma_{l}^{z}$$&#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65,9543"/>
  <p:tag name="ORIGINALWIDTH" val="1121,11"/>
  <p:tag name="LATEXADDIN" val="\documentclass{article}&#10;\usepackage{amsmath}&#10;\pagestyle{empty}&#10;\begin{document}&#10;&#10;$$J_{l n}:=\frac{1}{2} \sum_{k=1}^{N} M_{l k} M_{n k} $$&#10;&#10;&#10;\end{document}"/>
  <p:tag name="IGUANATEXSIZE" val="18"/>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94,788"/>
  <p:tag name="LATEXADDIN" val="\documentclass{article}&#10;\usepackage{amsmath}&#10;\pagestyle{empty}&#10;\begin{document}&#10;&#10;$$ h_{l}:=\frac{1}{2} \sum_{n=1}^{N} M_{l n}\left(\sum_{k=1}^{L} M_{k n}-2\right)$$&#10;&#10;&#10;\end{document}"/>
  <p:tag name="IGUANATEXSIZE" val="18"/>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20,323"/>
  <p:tag name="LATEXADDIN" val="\documentclass{article}&#10;\usepackage{amsmath}&#10;\pagestyle{empty}&#10;\begin{document}&#10;&#10;$J_{1 2}=\frac{1}{2}\,\,\,$ &#10;$J_{2 3}= 1\,\,\,$ &#10;$J_{1 3}= 0$&#10;&#10;&#10;\end{document}"/>
  <p:tag name="IGUANATEXSIZE" val="18"/>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932,1335"/>
  <p:tag name="LATEXADDIN" val="\documentclass{article}&#10;\usepackage{amsmath}&#10;\pagestyle{empty}&#10;\begin{document}&#10;&#10;$h_{1}= h_2 = h_3 = 0$&#10;&#10;&#10;\end{document}"/>
  <p:tag name="IGUANATEXSIZE" val="18"/>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8,2339"/>
  <p:tag name="ORIGINALWIDTH" val="485,1894"/>
  <p:tag name="LATEXADDIN" val="\documentclass{article}&#10;\usepackage{amsmath}&#10;\pagestyle{empty}&#10;\begin{document}&#10;&#10;$N := |\mathcal{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21,4473"/>
  <p:tag name="LATEXADDIN" val="\documentclass{article}&#10;\usepackage{amsmath}&#10;\pagestyle{empty}&#10;\begin{document}&#10;&#10;$L := |\mathcal{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25,9843"/>
  <p:tag name="LATEXADDIN" val="\documentclass{article}&#10;\usepackage{amsmath}&#10;\pagestyle{empty}&#10;\begin{document}&#10;&#10;&#10;$\mathcal{N}$&#10;&#10;\end{document}"/>
  <p:tag name="IGUANATEXSIZE" val="32"/>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77,99023"/>
  <p:tag name="LATEXADDIN" val="\documentclass{article}&#10;\usepackage{amsmath}&#10;\pagestyle{empty}&#10;\begin{document}&#10;&#10;&#10;$\mathcal{L}$&#10;&#10;\end{document}"/>
  <p:tag name="IGUANATEXSIZE" val="32"/>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25,9843"/>
  <p:tag name="LATEXADDIN" val="\documentclass{article}&#10;\usepackage{amsmath}&#10;\pagestyle{empty}&#10;\begin{document}&#10;&#10;&#10;$M$&#10;&#10;\end{document}"/>
  <p:tag name="IGUANATEXSIZE" val="32"/>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2,4822"/>
  <p:tag name="LATEXADDIN" val="\documentclass{article}&#10;\usepackage{amsmath}&#10;\pagestyle{empty}&#10;\begin{document}&#10;&#10;Q1&#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6,2317"/>
  <p:tag name="LATEXADDIN" val="\documentclass{article}&#10;\usepackage{amsmath}&#10;\pagestyle{empty}&#10;\begin{document}&#10;&#10;Q2&#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146,9817"/>
  <p:tag name="LATEXADDIN" val="\documentclass{article}&#10;\usepackage{amsmath}&#10;\pagestyle{empty}&#10;\begin{document}&#10;&#10;Q3&#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2358"/>
  <p:tag name="LATEXADDIN" val="\documentclass{article}&#10;\usepackage{amsmath}&#10;\pagestyle{empty}&#10;\begin{document}&#10;&#10;$|e\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9,2351"/>
  <p:tag name="LATEXADDIN" val="\documentclass{article}&#10;\usepackage{amsmath}&#10;\pagestyle{empty}&#10;\begin{document}&#10;&#10;$|g\rangl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29,7338"/>
  <p:tag name="LATEXADDIN" val="\documentclass{article}&#10;\usepackage{amsmath}&#10;\pagestyle{empty}&#10;\begin{document}&#10;&#10;$|f\rangl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b">
        <a:spAutoFit/>
      </a:bodyPr>
      <a:lstStyle>
        <a:defPPr marL="0" marR="0" indent="0" algn="l" defTabSz="914400" rtl="0" eaLnBrk="1" fontAlgn="auto" latinLnBrk="0" hangingPunct="1">
          <a:lnSpc>
            <a:spcPct val="100000"/>
          </a:lnSpc>
          <a:spcBef>
            <a:spcPts val="0"/>
          </a:spcBef>
          <a:spcAft>
            <a:spcPts val="0"/>
          </a:spcAft>
          <a:buClrTx/>
          <a:buSzTx/>
          <a:buFontTx/>
          <a:buNone/>
          <a:tabLst/>
          <a:defRPr sz="1600" dirty="0" smtClean="0">
            <a:solidFill>
              <a:srgbClr val="1F407A"/>
            </a:solidFill>
            <a:latin typeface="DINPro" panose="020B0504020101020102" pitchFamily="34" charset="0"/>
          </a:defRPr>
        </a:defPPr>
      </a:lstStyle>
    </a:tx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2.xml><?xml version="1.0" encoding="utf-8"?>
<a:theme xmlns:a="http://schemas.openxmlformats.org/drawingml/2006/main" name="1_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b">
        <a:spAutoFit/>
      </a:bodyPr>
      <a:lstStyle>
        <a:defPPr marL="0" marR="0" indent="0" algn="l" defTabSz="914400" rtl="0" eaLnBrk="1" fontAlgn="auto" latinLnBrk="0" hangingPunct="1">
          <a:lnSpc>
            <a:spcPct val="100000"/>
          </a:lnSpc>
          <a:spcBef>
            <a:spcPts val="0"/>
          </a:spcBef>
          <a:spcAft>
            <a:spcPts val="0"/>
          </a:spcAft>
          <a:buClrTx/>
          <a:buSzTx/>
          <a:buFontTx/>
          <a:buNone/>
          <a:tabLst/>
          <a:defRPr sz="1600" dirty="0" smtClean="0">
            <a:solidFill>
              <a:srgbClr val="1F407A"/>
            </a:solidFill>
            <a:latin typeface="DINPro" panose="020B0504020101020102" pitchFamily="34" charset="0"/>
          </a:defRPr>
        </a:defPPr>
      </a:lstStyle>
    </a:tx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2_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nchor="b">
        <a:spAutoFit/>
      </a:bodyPr>
      <a:lstStyle>
        <a:defPPr marL="0" marR="0" indent="0" algn="l" defTabSz="914400" rtl="0" eaLnBrk="1" fontAlgn="auto" latinLnBrk="0" hangingPunct="1">
          <a:lnSpc>
            <a:spcPct val="100000"/>
          </a:lnSpc>
          <a:spcBef>
            <a:spcPts val="0"/>
          </a:spcBef>
          <a:spcAft>
            <a:spcPts val="0"/>
          </a:spcAft>
          <a:buClrTx/>
          <a:buSzTx/>
          <a:buFontTx/>
          <a:buNone/>
          <a:tabLst/>
          <a:defRPr sz="1600" dirty="0" smtClean="0">
            <a:solidFill>
              <a:srgbClr val="1F407A"/>
            </a:solidFill>
            <a:latin typeface="DINPro" panose="020B0504020101020102" pitchFamily="34" charset="0"/>
          </a:defRPr>
        </a:defPPr>
      </a:lstStyle>
    </a:tx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180123_Review_v2</Template>
  <TotalTime>0</TotalTime>
  <Words>1272</Words>
  <Application>Microsoft Office PowerPoint</Application>
  <PresentationFormat>Widescreen</PresentationFormat>
  <Paragraphs>337</Paragraphs>
  <Slides>38</Slides>
  <Notes>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38</vt:i4>
      </vt:variant>
    </vt:vector>
  </HeadingPairs>
  <TitlesOfParts>
    <vt:vector size="51" baseType="lpstr">
      <vt:lpstr>Arial</vt:lpstr>
      <vt:lpstr>Calibri</vt:lpstr>
      <vt:lpstr>Consolas</vt:lpstr>
      <vt:lpstr>DINPro</vt:lpstr>
      <vt:lpstr>DINPro-Bold</vt:lpstr>
      <vt:lpstr>DINPro-Light</vt:lpstr>
      <vt:lpstr>DINPro-Regular</vt:lpstr>
      <vt:lpstr>inherit</vt:lpstr>
      <vt:lpstr>Times New Roman</vt:lpstr>
      <vt:lpstr>Wingdings</vt:lpstr>
      <vt:lpstr>eth_praesentation_16zu9_ETH1</vt:lpstr>
      <vt:lpstr>1_eth_praesentation_16zu9_ETH1</vt:lpstr>
      <vt:lpstr>2_eth_praesentation_16zu9_ETH1</vt:lpstr>
      <vt:lpstr>Variational quantum algorithms with single-pulse controlled arbitrary phase gates</vt:lpstr>
      <vt:lpstr>Motivation</vt:lpstr>
      <vt:lpstr>3 Level Single Shot Readout </vt:lpstr>
      <vt:lpstr>Readout frequency optimization for single shot readout</vt:lpstr>
      <vt:lpstr>Readout</vt:lpstr>
      <vt:lpstr>3 Level Measurement Based Active Reset</vt:lpstr>
      <vt:lpstr>PowerPoint Presentation</vt:lpstr>
      <vt:lpstr>Active reset: population evolution</vt:lpstr>
      <vt:lpstr>Active reset: population evolution</vt:lpstr>
      <vt:lpstr>Active reset: population evolution</vt:lpstr>
      <vt:lpstr>Active reset: population evolution</vt:lpstr>
      <vt:lpstr>Active reset: performance analysis</vt:lpstr>
      <vt:lpstr>Active reset: performance analysis</vt:lpstr>
      <vt:lpstr>Motivation for Controlled Arbitrary Phase Gate</vt:lpstr>
      <vt:lpstr>Controlled Arbitrary Phase Gate</vt:lpstr>
      <vt:lpstr>Controlled Arbitrary Phase Gate</vt:lpstr>
      <vt:lpstr>Controlled arbitrary phase gate: </vt:lpstr>
      <vt:lpstr>Process Tomography</vt:lpstr>
      <vt:lpstr>Process Tomography</vt:lpstr>
      <vt:lpstr>Phase errors and leakage characterization</vt:lpstr>
      <vt:lpstr>Comparison to CZ gate</vt:lpstr>
      <vt:lpstr>Recap</vt:lpstr>
      <vt:lpstr>Exact Cover</vt:lpstr>
      <vt:lpstr>Exact Cover: Mapping to Ising model</vt:lpstr>
      <vt:lpstr>QAOA</vt:lpstr>
      <vt:lpstr>Parameter Landscape (p = 1)</vt:lpstr>
      <vt:lpstr>PowerPoint Presentation</vt:lpstr>
      <vt:lpstr>PowerPoint Presentation</vt:lpstr>
      <vt:lpstr>PowerPoint Presentation</vt:lpstr>
      <vt:lpstr>Conclusion</vt:lpstr>
      <vt:lpstr>BACKUP SLIDES</vt:lpstr>
      <vt:lpstr>Device </vt:lpstr>
      <vt:lpstr>Device characterization: Multiplexed readout</vt:lpstr>
      <vt:lpstr>PowerPoint Presentation</vt:lpstr>
      <vt:lpstr>Reset rate: Comparison to literature</vt:lpstr>
      <vt:lpstr>Active Reset: Effect of  Readout Correction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Andreas Wallraff</dc:creator>
  <cp:lastModifiedBy>nathan</cp:lastModifiedBy>
  <cp:revision>588</cp:revision>
  <cp:lastPrinted>2018-01-22T10:31:46Z</cp:lastPrinted>
  <dcterms:created xsi:type="dcterms:W3CDTF">2018-02-11T13:21:36Z</dcterms:created>
  <dcterms:modified xsi:type="dcterms:W3CDTF">2020-01-19T12:05:33Z</dcterms:modified>
</cp:coreProperties>
</file>